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4451" r:id="rId1"/>
  </p:sldMasterIdLst>
  <p:notesMasterIdLst>
    <p:notesMasterId r:id="rId88"/>
  </p:notesMasterIdLst>
  <p:handoutMasterIdLst>
    <p:handoutMasterId r:id="rId89"/>
  </p:handoutMasterIdLst>
  <p:sldIdLst>
    <p:sldId id="338" r:id="rId2"/>
    <p:sldId id="422" r:id="rId3"/>
    <p:sldId id="392" r:id="rId4"/>
    <p:sldId id="408" r:id="rId5"/>
    <p:sldId id="413" r:id="rId6"/>
    <p:sldId id="414" r:id="rId7"/>
    <p:sldId id="424" r:id="rId8"/>
    <p:sldId id="423" r:id="rId9"/>
    <p:sldId id="409" r:id="rId10"/>
    <p:sldId id="410" r:id="rId11"/>
    <p:sldId id="411" r:id="rId12"/>
    <p:sldId id="412" r:id="rId13"/>
    <p:sldId id="415" r:id="rId14"/>
    <p:sldId id="416" r:id="rId15"/>
    <p:sldId id="407" r:id="rId16"/>
    <p:sldId id="393" r:id="rId17"/>
    <p:sldId id="394" r:id="rId18"/>
    <p:sldId id="395" r:id="rId19"/>
    <p:sldId id="396" r:id="rId20"/>
    <p:sldId id="397" r:id="rId21"/>
    <p:sldId id="398" r:id="rId22"/>
    <p:sldId id="399" r:id="rId23"/>
    <p:sldId id="400" r:id="rId24"/>
    <p:sldId id="401" r:id="rId25"/>
    <p:sldId id="402" r:id="rId26"/>
    <p:sldId id="403" r:id="rId27"/>
    <p:sldId id="404" r:id="rId28"/>
    <p:sldId id="405" r:id="rId29"/>
    <p:sldId id="406" r:id="rId30"/>
    <p:sldId id="417" r:id="rId31"/>
    <p:sldId id="339" r:id="rId32"/>
    <p:sldId id="340" r:id="rId33"/>
    <p:sldId id="341" r:id="rId34"/>
    <p:sldId id="342" r:id="rId35"/>
    <p:sldId id="343" r:id="rId36"/>
    <p:sldId id="344" r:id="rId37"/>
    <p:sldId id="345" r:id="rId38"/>
    <p:sldId id="346" r:id="rId39"/>
    <p:sldId id="347" r:id="rId40"/>
    <p:sldId id="348" r:id="rId41"/>
    <p:sldId id="349" r:id="rId42"/>
    <p:sldId id="350" r:id="rId43"/>
    <p:sldId id="351" r:id="rId44"/>
    <p:sldId id="364" r:id="rId45"/>
    <p:sldId id="365" r:id="rId46"/>
    <p:sldId id="366" r:id="rId47"/>
    <p:sldId id="367" r:id="rId48"/>
    <p:sldId id="368" r:id="rId49"/>
    <p:sldId id="369" r:id="rId50"/>
    <p:sldId id="418" r:id="rId51"/>
    <p:sldId id="420" r:id="rId52"/>
    <p:sldId id="421" r:id="rId53"/>
    <p:sldId id="419" r:id="rId54"/>
    <p:sldId id="371" r:id="rId55"/>
    <p:sldId id="372" r:id="rId56"/>
    <p:sldId id="373" r:id="rId57"/>
    <p:sldId id="374" r:id="rId58"/>
    <p:sldId id="375" r:id="rId59"/>
    <p:sldId id="376" r:id="rId60"/>
    <p:sldId id="377" r:id="rId61"/>
    <p:sldId id="378" r:id="rId62"/>
    <p:sldId id="379" r:id="rId63"/>
    <p:sldId id="380" r:id="rId64"/>
    <p:sldId id="381" r:id="rId65"/>
    <p:sldId id="382" r:id="rId66"/>
    <p:sldId id="383" r:id="rId67"/>
    <p:sldId id="384" r:id="rId68"/>
    <p:sldId id="385" r:id="rId69"/>
    <p:sldId id="386" r:id="rId70"/>
    <p:sldId id="387" r:id="rId71"/>
    <p:sldId id="388" r:id="rId72"/>
    <p:sldId id="389" r:id="rId73"/>
    <p:sldId id="390" r:id="rId74"/>
    <p:sldId id="391" r:id="rId75"/>
    <p:sldId id="352" r:id="rId76"/>
    <p:sldId id="353" r:id="rId77"/>
    <p:sldId id="354" r:id="rId78"/>
    <p:sldId id="355" r:id="rId79"/>
    <p:sldId id="356" r:id="rId80"/>
    <p:sldId id="357" r:id="rId81"/>
    <p:sldId id="358" r:id="rId82"/>
    <p:sldId id="359" r:id="rId83"/>
    <p:sldId id="360" r:id="rId84"/>
    <p:sldId id="361" r:id="rId85"/>
    <p:sldId id="362" r:id="rId86"/>
    <p:sldId id="363" r:id="rId87"/>
  </p:sldIdLst>
  <p:sldSz cx="12192000" cy="6858000"/>
  <p:notesSz cx="7010400"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xmlns="">
        <p15:guide id="1" orient="horz" pos="2928">
          <p15:clr>
            <a:srgbClr val="A4A3A4"/>
          </p15:clr>
        </p15:guide>
        <p15:guide id="2" pos="2208">
          <p15:clr>
            <a:srgbClr val="A4A3A4"/>
          </p15:clr>
        </p15:guide>
        <p15:guide id="3" orient="horz" pos="290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900"/>
    <a:srgbClr val="C42245"/>
    <a:srgbClr val="AB2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5176" autoAdjust="0"/>
    <p:restoredTop sz="80177" autoAdjust="0"/>
  </p:normalViewPr>
  <p:slideViewPr>
    <p:cSldViewPr snapToGrid="0" snapToObjects="1">
      <p:cViewPr>
        <p:scale>
          <a:sx n="47" d="100"/>
          <a:sy n="47" d="100"/>
        </p:scale>
        <p:origin x="-672" y="-252"/>
      </p:cViewPr>
      <p:guideLst>
        <p:guide orient="horz" pos="2160"/>
        <p:guide pos="3840"/>
      </p:guideLst>
    </p:cSldViewPr>
  </p:slideViewPr>
  <p:notesTextViewPr>
    <p:cViewPr>
      <p:scale>
        <a:sx n="100" d="100"/>
        <a:sy n="100" d="100"/>
      </p:scale>
      <p:origin x="0" y="0"/>
    </p:cViewPr>
  </p:notesTextViewPr>
  <p:sorterViewPr>
    <p:cViewPr>
      <p:scale>
        <a:sx n="140" d="100"/>
        <a:sy n="140" d="100"/>
      </p:scale>
      <p:origin x="0" y="-30480"/>
    </p:cViewPr>
  </p:sorterViewPr>
  <p:notesViewPr>
    <p:cSldViewPr snapToGrid="0" snapToObjects="1">
      <p:cViewPr varScale="1">
        <p:scale>
          <a:sx n="76" d="100"/>
          <a:sy n="76" d="100"/>
        </p:scale>
        <p:origin x="-2112" y="-96"/>
      </p:cViewPr>
      <p:guideLst>
        <p:guide orient="horz" pos="2928"/>
        <p:guide orient="horz" pos="2909"/>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handoutMaster" Target="handoutMasters/handoutMaster1.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presProps" Target="pres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notesMaster" Target="notesMasters/notesMaster1.xml"/><Relationship Id="rId9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1804"/>
          </a:xfrm>
          <a:prstGeom prst="rect">
            <a:avLst/>
          </a:prstGeom>
        </p:spPr>
        <p:txBody>
          <a:bodyPr vert="horz" lIns="93170" tIns="46586" rIns="93170" bIns="46586" rtlCol="0"/>
          <a:lstStyle>
            <a:lvl1pPr algn="r">
              <a:defRPr sz="1200"/>
            </a:lvl1pPr>
          </a:lstStyle>
          <a:p>
            <a:fld id="{F2006692-ECC4-437C-83C9-45AEA1835D9C}" type="datetimeFigureOut">
              <a:rPr lang="en-US" smtClean="0"/>
              <a:pPr/>
              <a:t>9/22/2019</a:t>
            </a:fld>
            <a:endParaRPr lang="en-US" dirty="0"/>
          </a:p>
        </p:txBody>
      </p:sp>
      <p:sp>
        <p:nvSpPr>
          <p:cNvPr id="4" name="Footer Placeholder 3"/>
          <p:cNvSpPr>
            <a:spLocks noGrp="1"/>
          </p:cNvSpPr>
          <p:nvPr>
            <p:ph type="ftr" sz="quarter" idx="2"/>
          </p:nvPr>
        </p:nvSpPr>
        <p:spPr>
          <a:xfrm>
            <a:off x="0" y="8772669"/>
            <a:ext cx="3037840" cy="461804"/>
          </a:xfrm>
          <a:prstGeom prst="rect">
            <a:avLst/>
          </a:prstGeom>
        </p:spPr>
        <p:txBody>
          <a:bodyPr vert="horz" lIns="93170" tIns="46586" rIns="93170" bIns="46586"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772669"/>
            <a:ext cx="3037840" cy="461804"/>
          </a:xfrm>
          <a:prstGeom prst="rect">
            <a:avLst/>
          </a:prstGeom>
        </p:spPr>
        <p:txBody>
          <a:bodyPr vert="horz" lIns="93170" tIns="46586" rIns="93170" bIns="46586" rtlCol="0" anchor="b"/>
          <a:lstStyle>
            <a:lvl1pPr algn="r">
              <a:defRPr sz="1200"/>
            </a:lvl1pPr>
          </a:lstStyle>
          <a:p>
            <a:fld id="{2D6BFD8A-56D9-4FBE-BA45-9BAA4D0EC7AC}" type="slidenum">
              <a:rPr lang="en-US" smtClean="0"/>
              <a:pPr/>
              <a:t>‹#›</a:t>
            </a:fld>
            <a:endParaRPr lang="en-US" dirty="0"/>
          </a:p>
        </p:txBody>
      </p:sp>
    </p:spTree>
    <p:extLst>
      <p:ext uri="{BB962C8B-B14F-4D97-AF65-F5344CB8AC3E}">
        <p14:creationId xmlns:p14="http://schemas.microsoft.com/office/powerpoint/2010/main" val="19142001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3170" tIns="46586" rIns="93170" bIns="46586" rtlCol="0"/>
          <a:lstStyle>
            <a:lvl1pPr algn="l">
              <a:defRPr sz="1200"/>
            </a:lvl1pPr>
          </a:lstStyle>
          <a:p>
            <a:endParaRPr lang="en-US" dirty="0"/>
          </a:p>
        </p:txBody>
      </p:sp>
      <p:sp>
        <p:nvSpPr>
          <p:cNvPr id="3" name="Date Placeholder 2"/>
          <p:cNvSpPr>
            <a:spLocks noGrp="1"/>
          </p:cNvSpPr>
          <p:nvPr>
            <p:ph type="dt" idx="1"/>
          </p:nvPr>
        </p:nvSpPr>
        <p:spPr>
          <a:xfrm>
            <a:off x="3970938" y="0"/>
            <a:ext cx="3037840" cy="461804"/>
          </a:xfrm>
          <a:prstGeom prst="rect">
            <a:avLst/>
          </a:prstGeom>
        </p:spPr>
        <p:txBody>
          <a:bodyPr vert="horz" lIns="93170" tIns="46586" rIns="93170" bIns="46586" rtlCol="0"/>
          <a:lstStyle>
            <a:lvl1pPr algn="r">
              <a:defRPr sz="1200"/>
            </a:lvl1pPr>
          </a:lstStyle>
          <a:p>
            <a:fld id="{C4197BCE-3D58-344F-B443-37DC3DB757F5}" type="datetimeFigureOut">
              <a:rPr lang="en-US" smtClean="0"/>
              <a:pPr/>
              <a:t>9/22/2019</a:t>
            </a:fld>
            <a:endParaRPr lang="en-US" dirty="0"/>
          </a:p>
        </p:txBody>
      </p:sp>
      <p:sp>
        <p:nvSpPr>
          <p:cNvPr id="4" name="Slide Image Placeholder 3"/>
          <p:cNvSpPr>
            <a:spLocks noGrp="1" noRot="1" noChangeAspect="1"/>
          </p:cNvSpPr>
          <p:nvPr>
            <p:ph type="sldImg" idx="2"/>
          </p:nvPr>
        </p:nvSpPr>
        <p:spPr>
          <a:xfrm>
            <a:off x="425450" y="692150"/>
            <a:ext cx="6159500" cy="3463925"/>
          </a:xfrm>
          <a:prstGeom prst="rect">
            <a:avLst/>
          </a:prstGeom>
          <a:noFill/>
          <a:ln w="12700">
            <a:solidFill>
              <a:prstClr val="black"/>
            </a:solidFill>
          </a:ln>
        </p:spPr>
        <p:txBody>
          <a:bodyPr vert="horz" lIns="93170" tIns="46586" rIns="93170" bIns="46586" rtlCol="0" anchor="ctr"/>
          <a:lstStyle/>
          <a:p>
            <a:endParaRPr lang="en-US" dirty="0"/>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3170" tIns="46586" rIns="93170" bIns="4658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9"/>
            <a:ext cx="3037840" cy="461804"/>
          </a:xfrm>
          <a:prstGeom prst="rect">
            <a:avLst/>
          </a:prstGeom>
        </p:spPr>
        <p:txBody>
          <a:bodyPr vert="horz" lIns="93170" tIns="46586" rIns="93170" bIns="46586"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3170" tIns="46586" rIns="93170" bIns="46586" rtlCol="0" anchor="b"/>
          <a:lstStyle>
            <a:lvl1pPr algn="r">
              <a:defRPr sz="1200"/>
            </a:lvl1pPr>
          </a:lstStyle>
          <a:p>
            <a:fld id="{5FCDE67E-61CD-304D-8F30-8861D53001E8}" type="slidenum">
              <a:rPr lang="en-US" smtClean="0"/>
              <a:pPr/>
              <a:t>‹#›</a:t>
            </a:fld>
            <a:endParaRPr lang="en-US" dirty="0"/>
          </a:p>
        </p:txBody>
      </p:sp>
    </p:spTree>
    <p:extLst>
      <p:ext uri="{BB962C8B-B14F-4D97-AF65-F5344CB8AC3E}">
        <p14:creationId xmlns:p14="http://schemas.microsoft.com/office/powerpoint/2010/main" val="3816623348"/>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7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8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8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8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a:t>
            </a:fld>
            <a:endParaRPr lang="en-US" dirty="0"/>
          </a:p>
        </p:txBody>
      </p:sp>
    </p:spTree>
    <p:extLst>
      <p:ext uri="{BB962C8B-B14F-4D97-AF65-F5344CB8AC3E}">
        <p14:creationId xmlns:p14="http://schemas.microsoft.com/office/powerpoint/2010/main" val="2226527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45</a:t>
            </a:fld>
            <a:endParaRPr lang="en-US" dirty="0"/>
          </a:p>
        </p:txBody>
      </p:sp>
    </p:spTree>
    <p:extLst>
      <p:ext uri="{BB962C8B-B14F-4D97-AF65-F5344CB8AC3E}">
        <p14:creationId xmlns:p14="http://schemas.microsoft.com/office/powerpoint/2010/main" val="4060703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46</a:t>
            </a:fld>
            <a:endParaRPr lang="en-US" dirty="0"/>
          </a:p>
        </p:txBody>
      </p:sp>
    </p:spTree>
    <p:extLst>
      <p:ext uri="{BB962C8B-B14F-4D97-AF65-F5344CB8AC3E}">
        <p14:creationId xmlns:p14="http://schemas.microsoft.com/office/powerpoint/2010/main" val="195254532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47</a:t>
            </a:fld>
            <a:endParaRPr lang="en-US" dirty="0"/>
          </a:p>
        </p:txBody>
      </p:sp>
    </p:spTree>
    <p:extLst>
      <p:ext uri="{BB962C8B-B14F-4D97-AF65-F5344CB8AC3E}">
        <p14:creationId xmlns:p14="http://schemas.microsoft.com/office/powerpoint/2010/main" val="19438298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55</a:t>
            </a:fld>
            <a:endParaRPr lang="en-US" dirty="0"/>
          </a:p>
        </p:txBody>
      </p:sp>
    </p:spTree>
    <p:extLst>
      <p:ext uri="{BB962C8B-B14F-4D97-AF65-F5344CB8AC3E}">
        <p14:creationId xmlns:p14="http://schemas.microsoft.com/office/powerpoint/2010/main" val="41251154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63</a:t>
            </a:fld>
            <a:endParaRPr lang="en-US" dirty="0"/>
          </a:p>
        </p:txBody>
      </p:sp>
    </p:spTree>
    <p:extLst>
      <p:ext uri="{BB962C8B-B14F-4D97-AF65-F5344CB8AC3E}">
        <p14:creationId xmlns:p14="http://schemas.microsoft.com/office/powerpoint/2010/main" val="5649080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64</a:t>
            </a:fld>
            <a:endParaRPr lang="en-US" dirty="0"/>
          </a:p>
        </p:txBody>
      </p:sp>
    </p:spTree>
    <p:extLst>
      <p:ext uri="{BB962C8B-B14F-4D97-AF65-F5344CB8AC3E}">
        <p14:creationId xmlns:p14="http://schemas.microsoft.com/office/powerpoint/2010/main" val="91955752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75</a:t>
            </a:fld>
            <a:endParaRPr lang="en-US" dirty="0"/>
          </a:p>
        </p:txBody>
      </p:sp>
    </p:spTree>
    <p:extLst>
      <p:ext uri="{BB962C8B-B14F-4D97-AF65-F5344CB8AC3E}">
        <p14:creationId xmlns:p14="http://schemas.microsoft.com/office/powerpoint/2010/main" val="12397396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76</a:t>
            </a:fld>
            <a:endParaRPr lang="en-US" dirty="0"/>
          </a:p>
        </p:txBody>
      </p:sp>
    </p:spTree>
    <p:extLst>
      <p:ext uri="{BB962C8B-B14F-4D97-AF65-F5344CB8AC3E}">
        <p14:creationId xmlns:p14="http://schemas.microsoft.com/office/powerpoint/2010/main" val="13821039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77</a:t>
            </a:fld>
            <a:endParaRPr lang="en-US" dirty="0"/>
          </a:p>
        </p:txBody>
      </p:sp>
    </p:spTree>
    <p:extLst>
      <p:ext uri="{BB962C8B-B14F-4D97-AF65-F5344CB8AC3E}">
        <p14:creationId xmlns:p14="http://schemas.microsoft.com/office/powerpoint/2010/main" val="15033138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78</a:t>
            </a:fld>
            <a:endParaRPr lang="en-US" dirty="0"/>
          </a:p>
        </p:txBody>
      </p:sp>
    </p:spTree>
    <p:extLst>
      <p:ext uri="{BB962C8B-B14F-4D97-AF65-F5344CB8AC3E}">
        <p14:creationId xmlns:p14="http://schemas.microsoft.com/office/powerpoint/2010/main" val="630618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10</a:t>
            </a:fld>
            <a:endParaRPr lang="en-US" dirty="0"/>
          </a:p>
        </p:txBody>
      </p:sp>
    </p:spTree>
    <p:extLst>
      <p:ext uri="{BB962C8B-B14F-4D97-AF65-F5344CB8AC3E}">
        <p14:creationId xmlns:p14="http://schemas.microsoft.com/office/powerpoint/2010/main" val="12148883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79</a:t>
            </a:fld>
            <a:endParaRPr lang="en-US" dirty="0"/>
          </a:p>
        </p:txBody>
      </p:sp>
    </p:spTree>
    <p:extLst>
      <p:ext uri="{BB962C8B-B14F-4D97-AF65-F5344CB8AC3E}">
        <p14:creationId xmlns:p14="http://schemas.microsoft.com/office/powerpoint/2010/main" val="45387018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80</a:t>
            </a:fld>
            <a:endParaRPr lang="en-US" dirty="0"/>
          </a:p>
        </p:txBody>
      </p:sp>
    </p:spTree>
    <p:extLst>
      <p:ext uri="{BB962C8B-B14F-4D97-AF65-F5344CB8AC3E}">
        <p14:creationId xmlns:p14="http://schemas.microsoft.com/office/powerpoint/2010/main" val="124841970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81</a:t>
            </a:fld>
            <a:endParaRPr lang="en-US" dirty="0"/>
          </a:p>
        </p:txBody>
      </p:sp>
    </p:spTree>
    <p:extLst>
      <p:ext uri="{BB962C8B-B14F-4D97-AF65-F5344CB8AC3E}">
        <p14:creationId xmlns:p14="http://schemas.microsoft.com/office/powerpoint/2010/main" val="20038592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82</a:t>
            </a:fld>
            <a:endParaRPr lang="en-US" dirty="0"/>
          </a:p>
        </p:txBody>
      </p:sp>
    </p:spTree>
    <p:extLst>
      <p:ext uri="{BB962C8B-B14F-4D97-AF65-F5344CB8AC3E}">
        <p14:creationId xmlns:p14="http://schemas.microsoft.com/office/powerpoint/2010/main" val="6686918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83</a:t>
            </a:fld>
            <a:endParaRPr lang="en-US" dirty="0"/>
          </a:p>
        </p:txBody>
      </p:sp>
    </p:spTree>
    <p:extLst>
      <p:ext uri="{BB962C8B-B14F-4D97-AF65-F5344CB8AC3E}">
        <p14:creationId xmlns:p14="http://schemas.microsoft.com/office/powerpoint/2010/main" val="51684124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84</a:t>
            </a:fld>
            <a:endParaRPr lang="en-US" dirty="0"/>
          </a:p>
        </p:txBody>
      </p:sp>
    </p:spTree>
    <p:extLst>
      <p:ext uri="{BB962C8B-B14F-4D97-AF65-F5344CB8AC3E}">
        <p14:creationId xmlns:p14="http://schemas.microsoft.com/office/powerpoint/2010/main" val="198724851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85</a:t>
            </a:fld>
            <a:endParaRPr lang="en-US" dirty="0"/>
          </a:p>
        </p:txBody>
      </p:sp>
    </p:spTree>
    <p:extLst>
      <p:ext uri="{BB962C8B-B14F-4D97-AF65-F5344CB8AC3E}">
        <p14:creationId xmlns:p14="http://schemas.microsoft.com/office/powerpoint/2010/main" val="6129552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86</a:t>
            </a:fld>
            <a:endParaRPr lang="en-US" dirty="0"/>
          </a:p>
        </p:txBody>
      </p:sp>
    </p:spTree>
    <p:extLst>
      <p:ext uri="{BB962C8B-B14F-4D97-AF65-F5344CB8AC3E}">
        <p14:creationId xmlns:p14="http://schemas.microsoft.com/office/powerpoint/2010/main" val="6029881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11</a:t>
            </a:fld>
            <a:endParaRPr lang="en-US" dirty="0"/>
          </a:p>
        </p:txBody>
      </p:sp>
    </p:spTree>
    <p:extLst>
      <p:ext uri="{BB962C8B-B14F-4D97-AF65-F5344CB8AC3E}">
        <p14:creationId xmlns:p14="http://schemas.microsoft.com/office/powerpoint/2010/main" val="12502152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12</a:t>
            </a:fld>
            <a:endParaRPr lang="en-US" dirty="0"/>
          </a:p>
        </p:txBody>
      </p:sp>
    </p:spTree>
    <p:extLst>
      <p:ext uri="{BB962C8B-B14F-4D97-AF65-F5344CB8AC3E}">
        <p14:creationId xmlns:p14="http://schemas.microsoft.com/office/powerpoint/2010/main" val="65017129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13</a:t>
            </a:fld>
            <a:endParaRPr lang="en-US" dirty="0"/>
          </a:p>
        </p:txBody>
      </p:sp>
    </p:spTree>
    <p:extLst>
      <p:ext uri="{BB962C8B-B14F-4D97-AF65-F5344CB8AC3E}">
        <p14:creationId xmlns:p14="http://schemas.microsoft.com/office/powerpoint/2010/main" val="18966133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14</a:t>
            </a:fld>
            <a:endParaRPr lang="en-US" dirty="0"/>
          </a:p>
        </p:txBody>
      </p:sp>
    </p:spTree>
    <p:extLst>
      <p:ext uri="{BB962C8B-B14F-4D97-AF65-F5344CB8AC3E}">
        <p14:creationId xmlns:p14="http://schemas.microsoft.com/office/powerpoint/2010/main" val="498547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normAutofit/>
          </a:bodyPr>
          <a:lstStyle/>
          <a:p>
            <a:r>
              <a:rPr lang="en-US" dirty="0"/>
              <a:t>ROBIN-</a:t>
            </a:r>
          </a:p>
        </p:txBody>
      </p:sp>
      <p:sp>
        <p:nvSpPr>
          <p:cNvPr id="4" name="Slide Number Placeholder 3"/>
          <p:cNvSpPr>
            <a:spLocks noGrp="1"/>
          </p:cNvSpPr>
          <p:nvPr>
            <p:ph type="sldNum" sz="quarter" idx="10"/>
          </p:nvPr>
        </p:nvSpPr>
        <p:spPr/>
        <p:txBody>
          <a:bodyPr/>
          <a:lstStyle/>
          <a:p>
            <a:fld id="{5FCDE67E-61CD-304D-8F30-8861D53001E8}" type="slidenum">
              <a:rPr lang="en-US" smtClean="0"/>
              <a:pPr/>
              <a:t>31</a:t>
            </a:fld>
            <a:endParaRPr lang="en-US" dirty="0"/>
          </a:p>
        </p:txBody>
      </p:sp>
    </p:spTree>
    <p:extLst>
      <p:ext uri="{BB962C8B-B14F-4D97-AF65-F5344CB8AC3E}">
        <p14:creationId xmlns:p14="http://schemas.microsoft.com/office/powerpoint/2010/main" val="116133678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CDE67E-61CD-304D-8F30-8861D53001E8}" type="slidenum">
              <a:rPr lang="en-US" smtClean="0"/>
              <a:pPr/>
              <a:t>32</a:t>
            </a:fld>
            <a:endParaRPr lang="en-US" dirty="0"/>
          </a:p>
        </p:txBody>
      </p:sp>
    </p:spTree>
    <p:extLst>
      <p:ext uri="{BB962C8B-B14F-4D97-AF65-F5344CB8AC3E}">
        <p14:creationId xmlns:p14="http://schemas.microsoft.com/office/powerpoint/2010/main" val="11045516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25450" y="692150"/>
            <a:ext cx="6159500"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BBDC7D-3D76-4A35-A682-62E9E895CDA6}" type="slidenum">
              <a:rPr lang="en-US" smtClean="0"/>
              <a:t>44</a:t>
            </a:fld>
            <a:endParaRPr lang="en-US" dirty="0"/>
          </a:p>
        </p:txBody>
      </p:sp>
    </p:spTree>
    <p:extLst>
      <p:ext uri="{BB962C8B-B14F-4D97-AF65-F5344CB8AC3E}">
        <p14:creationId xmlns:p14="http://schemas.microsoft.com/office/powerpoint/2010/main" val="803485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CACE16A-44B0-1C40-B963-99AC94DD853A}" type="datetime1">
              <a:rPr lang="en-US" smtClean="0"/>
              <a:t>9/22/2019</a:t>
            </a:fld>
            <a:endParaRPr lang="en-US" dirty="0"/>
          </a:p>
        </p:txBody>
      </p:sp>
      <p:sp>
        <p:nvSpPr>
          <p:cNvPr id="5" name="Footer Placeholder 4"/>
          <p:cNvSpPr>
            <a:spLocks noGrp="1"/>
          </p:cNvSpPr>
          <p:nvPr>
            <p:ph type="ftr" sz="quarter" idx="11"/>
          </p:nvPr>
        </p:nvSpPr>
        <p:spPr/>
        <p:txBody>
          <a:bodyPr/>
          <a:lstStyle/>
          <a:p>
            <a:r>
              <a:rPr kumimoji="0" lang="en-US"/>
              <a:t>DC BAR | September 23, 2019</a:t>
            </a:r>
            <a:endParaRPr kumimoji="0" lang="en-US" dirty="0"/>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extLst>
      <p:ext uri="{BB962C8B-B14F-4D97-AF65-F5344CB8AC3E}">
        <p14:creationId xmlns:p14="http://schemas.microsoft.com/office/powerpoint/2010/main" val="20798392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C083E13-C373-3047-8A7D-48BFF4B81268}"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1667231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6250D9F-3BFE-6248-A075-EE9291667417}"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74639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6FCAFF5-5CAB-FF4D-BEFE-6296AE20F032}"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41614128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A4C746-E041-7E43-8BC6-E87F9BA33941}"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016671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E8DA8AB0-2F53-C84C-B896-AA48085C269B}"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24152517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58067AE-6A2D-2349-B44C-4D98AD24A115}"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264377041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2688DD7-5CA9-F64E-9A89-D6E9DA5A78B4}"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30141234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F73F802-6AB9-2B42-AFD0-A0DB5074BEE4}" type="datetime1">
              <a:rPr lang="en-US" smtClean="0"/>
              <a:t>9/22/2019</a:t>
            </a:fld>
            <a:endParaRPr lang="en-US" dirty="0"/>
          </a:p>
        </p:txBody>
      </p:sp>
      <p:sp>
        <p:nvSpPr>
          <p:cNvPr id="5" name="Footer Placeholder 4"/>
          <p:cNvSpPr>
            <a:spLocks noGrp="1"/>
          </p:cNvSpPr>
          <p:nvPr>
            <p:ph type="ftr" sz="quarter" idx="11"/>
          </p:nvPr>
        </p:nvSpPr>
        <p:spPr/>
        <p:txBody>
          <a:bodyPr/>
          <a:lstStyle/>
          <a:p>
            <a:r>
              <a:rPr lang="en-US"/>
              <a:t>DC BAR | September 23, 2019</a:t>
            </a:r>
            <a:endParaRPr lang="en-US" dirty="0"/>
          </a:p>
        </p:txBody>
      </p:sp>
      <p:sp>
        <p:nvSpPr>
          <p:cNvPr id="6" name="Slide Number Placeholder 5"/>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38919064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FB5C8388-F2FB-3D45-B30D-568263E42419}" type="datetime1">
              <a:rPr lang="en-US" smtClean="0"/>
              <a:t>9/22/2019</a:t>
            </a:fld>
            <a:endParaRPr lang="en-US" dirty="0"/>
          </a:p>
        </p:txBody>
      </p:sp>
      <p:sp>
        <p:nvSpPr>
          <p:cNvPr id="5" name="Footer Placeholder 4"/>
          <p:cNvSpPr>
            <a:spLocks noGrp="1"/>
          </p:cNvSpPr>
          <p:nvPr>
            <p:ph type="ftr" sz="quarter" idx="11"/>
          </p:nvPr>
        </p:nvSpPr>
        <p:spPr/>
        <p:txBody>
          <a:bodyPr/>
          <a:lstStyle/>
          <a:p>
            <a:r>
              <a:rPr kumimoji="0" lang="en-US"/>
              <a:t>DC BAR | September 23, 2019</a:t>
            </a:r>
            <a:endParaRPr kumimoji="0" lang="en-US" dirty="0"/>
          </a:p>
        </p:txBody>
      </p:sp>
      <p:sp>
        <p:nvSpPr>
          <p:cNvPr id="6" name="Slide Number Placeholder 5"/>
          <p:cNvSpPr>
            <a:spLocks noGrp="1"/>
          </p:cNvSpPr>
          <p:nvPr>
            <p:ph type="sldNum" sz="quarter" idx="12"/>
          </p:nvPr>
        </p:nvSpPr>
        <p:spPr/>
        <p:txBody>
          <a:bodyPr/>
          <a:lstStyle/>
          <a:p>
            <a:fld id="{D2E57653-3E58-4892-A7ED-712530ACC680}" type="slidenum">
              <a:rPr kumimoji="0" lang="en-US" smtClean="0"/>
              <a:pPr/>
              <a:t>‹#›</a:t>
            </a:fld>
            <a:endParaRPr kumimoji="0" lang="en-US" dirty="0"/>
          </a:p>
        </p:txBody>
      </p:sp>
    </p:spTree>
    <p:extLst>
      <p:ext uri="{BB962C8B-B14F-4D97-AF65-F5344CB8AC3E}">
        <p14:creationId xmlns:p14="http://schemas.microsoft.com/office/powerpoint/2010/main" val="35457047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0095BFB-1131-344F-A7FE-291F131FE006}" type="datetime1">
              <a:rPr lang="en-US" smtClean="0"/>
              <a:t>9/22/2019</a:t>
            </a:fld>
            <a:endParaRPr lang="en-US" dirty="0"/>
          </a:p>
        </p:txBody>
      </p:sp>
      <p:sp>
        <p:nvSpPr>
          <p:cNvPr id="6" name="Footer Placeholder 5"/>
          <p:cNvSpPr>
            <a:spLocks noGrp="1"/>
          </p:cNvSpPr>
          <p:nvPr>
            <p:ph type="ftr" sz="quarter" idx="11"/>
          </p:nvPr>
        </p:nvSpPr>
        <p:spPr/>
        <p:txBody>
          <a:bodyPr/>
          <a:lstStyle/>
          <a:p>
            <a:r>
              <a:rPr lang="en-US"/>
              <a:t>DC BAR | September 23, 2019</a:t>
            </a:r>
            <a:endParaRPr lang="en-US" dirty="0"/>
          </a:p>
        </p:txBody>
      </p:sp>
      <p:sp>
        <p:nvSpPr>
          <p:cNvPr id="7" name="Slide Number Placeholder 6"/>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42002225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FCE4706-761F-DC4F-ACA0-FB1093DF23E9}" type="datetime1">
              <a:rPr lang="en-US" smtClean="0"/>
              <a:t>9/22/2019</a:t>
            </a:fld>
            <a:endParaRPr lang="en-US" dirty="0"/>
          </a:p>
        </p:txBody>
      </p:sp>
      <p:sp>
        <p:nvSpPr>
          <p:cNvPr id="8" name="Footer Placeholder 7"/>
          <p:cNvSpPr>
            <a:spLocks noGrp="1"/>
          </p:cNvSpPr>
          <p:nvPr>
            <p:ph type="ftr" sz="quarter" idx="11"/>
          </p:nvPr>
        </p:nvSpPr>
        <p:spPr/>
        <p:txBody>
          <a:bodyPr/>
          <a:lstStyle/>
          <a:p>
            <a:r>
              <a:rPr lang="en-US"/>
              <a:t>DC BAR | September 23, 2019</a:t>
            </a:r>
            <a:endParaRPr lang="en-US" dirty="0"/>
          </a:p>
        </p:txBody>
      </p:sp>
      <p:sp>
        <p:nvSpPr>
          <p:cNvPr id="9" name="Slide Number Placeholder 8"/>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42835044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2C5403C-30D3-684A-A556-679322DB8CC2}" type="datetime1">
              <a:rPr lang="en-US" smtClean="0"/>
              <a:t>9/22/2019</a:t>
            </a:fld>
            <a:endParaRPr lang="en-US" dirty="0"/>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104578810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671D28-6D72-294D-87D5-9CF2F2245FA6}" type="datetime1">
              <a:rPr lang="en-US" smtClean="0"/>
              <a:t>9/22/2019</a:t>
            </a:fld>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161479581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C2A02E8E-10FC-BA43-9DBC-7AD508883FC8}" type="datetime1">
              <a:rPr lang="en-US" smtClean="0"/>
              <a:t>9/22/2019</a:t>
            </a:fld>
            <a:endParaRPr lang="en-US" dirty="0"/>
          </a:p>
        </p:txBody>
      </p:sp>
      <p:sp>
        <p:nvSpPr>
          <p:cNvPr id="6" name="Footer Placeholder 5"/>
          <p:cNvSpPr>
            <a:spLocks noGrp="1"/>
          </p:cNvSpPr>
          <p:nvPr>
            <p:ph type="ftr" sz="quarter" idx="11"/>
          </p:nvPr>
        </p:nvSpPr>
        <p:spPr/>
        <p:txBody>
          <a:bodyPr/>
          <a:lstStyle/>
          <a:p>
            <a:r>
              <a:rPr lang="en-US"/>
              <a:t>DC BAR | September 23, 2019</a:t>
            </a:r>
            <a:endParaRPr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a:t>‹#›</a:t>
            </a:fld>
            <a:endParaRPr kumimoji="0" lang="en-US" dirty="0">
              <a:solidFill>
                <a:schemeClr val="accent3">
                  <a:shade val="75000"/>
                </a:schemeClr>
              </a:solidFill>
            </a:endParaRPr>
          </a:p>
        </p:txBody>
      </p:sp>
    </p:spTree>
    <p:extLst>
      <p:ext uri="{BB962C8B-B14F-4D97-AF65-F5344CB8AC3E}">
        <p14:creationId xmlns:p14="http://schemas.microsoft.com/office/powerpoint/2010/main" val="297875296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CF47EC4-3A5E-054E-8360-DE29E9740606}" type="datetime1">
              <a:rPr lang="en-US" smtClean="0"/>
              <a:t>9/22/2019</a:t>
            </a:fld>
            <a:endParaRPr lang="en-US" dirty="0"/>
          </a:p>
        </p:txBody>
      </p:sp>
      <p:sp>
        <p:nvSpPr>
          <p:cNvPr id="6" name="Footer Placeholder 5"/>
          <p:cNvSpPr>
            <a:spLocks noGrp="1"/>
          </p:cNvSpPr>
          <p:nvPr>
            <p:ph type="ftr" sz="quarter" idx="11"/>
          </p:nvPr>
        </p:nvSpPr>
        <p:spPr/>
        <p:txBody>
          <a:bodyPr/>
          <a:lstStyle/>
          <a:p>
            <a:r>
              <a:rPr lang="en-US"/>
              <a:t>DC BAR | September 23, 2019</a:t>
            </a:r>
            <a:endParaRPr lang="en-US" dirty="0"/>
          </a:p>
        </p:txBody>
      </p:sp>
      <p:sp>
        <p:nvSpPr>
          <p:cNvPr id="7" name="Slide Number Placeholder 6"/>
          <p:cNvSpPr>
            <a:spLocks noGrp="1"/>
          </p:cNvSpPr>
          <p:nvPr>
            <p:ph type="sldNum" sz="quarter" idx="12"/>
          </p:nvPr>
        </p:nvSpPr>
        <p:spPr/>
        <p:txBody>
          <a:body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35896908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9659F25-42FF-7F43-8B10-FEF53EDADBFF}" type="datetime1">
              <a:rPr lang="en-US" smtClean="0"/>
              <a:t>9/22/2019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r>
              <a:rPr lang="en-US"/>
              <a:t>DC BAR | September 23, 2019</a:t>
            </a:r>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5443ECF-A570-C145-ACE8-4C3387E130F4}" type="slidenum">
              <a:rPr lang="en-US" smtClean="0"/>
              <a:pPr/>
              <a:t>‹#›</a:t>
            </a:fld>
            <a:endParaRPr lang="en-US" dirty="0"/>
          </a:p>
        </p:txBody>
      </p:sp>
    </p:spTree>
    <p:extLst>
      <p:ext uri="{BB962C8B-B14F-4D97-AF65-F5344CB8AC3E}">
        <p14:creationId xmlns:p14="http://schemas.microsoft.com/office/powerpoint/2010/main" val="4079943134"/>
      </p:ext>
    </p:extLst>
  </p:cSld>
  <p:clrMap bg1="lt1" tx1="dk1" bg2="lt2" tx2="dk2" accent1="accent1" accent2="accent2" accent3="accent3" accent4="accent4" accent5="accent5" accent6="accent6" hlink="hlink" folHlink="folHlink"/>
  <p:sldLayoutIdLst>
    <p:sldLayoutId id="2147484452" r:id="rId1"/>
    <p:sldLayoutId id="2147484453" r:id="rId2"/>
    <p:sldLayoutId id="2147484454" r:id="rId3"/>
    <p:sldLayoutId id="2147484455" r:id="rId4"/>
    <p:sldLayoutId id="2147484456" r:id="rId5"/>
    <p:sldLayoutId id="2147484457" r:id="rId6"/>
    <p:sldLayoutId id="2147484458" r:id="rId7"/>
    <p:sldLayoutId id="2147484459" r:id="rId8"/>
    <p:sldLayoutId id="2147484460" r:id="rId9"/>
    <p:sldLayoutId id="2147484461" r:id="rId10"/>
    <p:sldLayoutId id="2147484462" r:id="rId11"/>
    <p:sldLayoutId id="2147484463" r:id="rId12"/>
    <p:sldLayoutId id="2147484464" r:id="rId13"/>
    <p:sldLayoutId id="2147484465" r:id="rId14"/>
    <p:sldLayoutId id="2147484466" r:id="rId15"/>
    <p:sldLayoutId id="2147484467" r:id="rId16"/>
  </p:sldLayoutIdLst>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hf hd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eeoc.gov/eeoc/newsroom/wysk/enforcement_protections_lgbt_workers.cf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washingtonpost.com/news/morning-mix/wp/2017/07/19/mormon-university-instructor-fired-after-facebook-post-supporting-lgbt-rights-she-says/?utm_term=.47bb680b1437"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www.washingtonpost.com/local/flipping-off-president-trump-has-changed-juli-briskmans-life--and-exposed-our-divisions/2017/11/07/19efab02-c3f6-11e7-afe9-4f60b5a6c4a0_story.html?utm_term=.0b22edf87c8f" TargetMode="External"/><Relationship Id="rId2" Type="http://schemas.openxmlformats.org/officeDocument/2006/relationships/hyperlink" Target="http://time.com/5025916/juli-briskman-gofundme-trump/" TargetMode="Externa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image" Target="../media/image1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53574" y="661482"/>
            <a:ext cx="6486773" cy="2786053"/>
          </a:xfrm>
          <a:scene3d>
            <a:camera prst="orthographicFront"/>
            <a:lightRig rig="soft" dir="t"/>
          </a:scene3d>
          <a:sp3d>
            <a:bevelT/>
          </a:sp3d>
        </p:spPr>
        <p:txBody>
          <a:bodyPr>
            <a:noAutofit/>
            <a:scene3d>
              <a:camera prst="orthographicFront"/>
              <a:lightRig rig="soft" dir="t"/>
            </a:scene3d>
            <a:sp3d prstMaterial="softEdge">
              <a:bevelT w="25400" h="25400"/>
            </a:sp3d>
          </a:bodyPr>
          <a:lstStyle/>
          <a:p>
            <a:pPr algn="ctr"/>
            <a:r>
              <a:rPr lang="en-US" sz="3600" dirty="0">
                <a:solidFill>
                  <a:srgbClr val="0070C0"/>
                </a:solidFill>
                <a:latin typeface="Arial Black" panose="020B0A04020102020204" pitchFamily="34" charset="0"/>
                <a:ea typeface="Arial Unicode MS" panose="020B0604020202020204" pitchFamily="34" charset="-128"/>
                <a:cs typeface="Arial Unicode MS" panose="020B0604020202020204" pitchFamily="34" charset="-128"/>
              </a:rPr>
              <a:t>It Didn’t Happen at Work:  Can They Fire Me Anyway? </a:t>
            </a:r>
          </a:p>
        </p:txBody>
      </p:sp>
      <p:sp>
        <p:nvSpPr>
          <p:cNvPr id="3" name="TextBox 2"/>
          <p:cNvSpPr txBox="1"/>
          <p:nvPr/>
        </p:nvSpPr>
        <p:spPr>
          <a:xfrm>
            <a:off x="2018271" y="3657600"/>
            <a:ext cx="7055708" cy="707886"/>
          </a:xfrm>
          <a:prstGeom prst="rect">
            <a:avLst/>
          </a:prstGeom>
          <a:noFill/>
        </p:spPr>
        <p:txBody>
          <a:bodyPr wrap="square" rtlCol="0">
            <a:spAutoFit/>
          </a:bodyPr>
          <a:lstStyle/>
          <a:p>
            <a:pPr algn="ctr"/>
            <a:r>
              <a:rPr lang="en-US" sz="2000" dirty="0">
                <a:solidFill>
                  <a:srgbClr val="0070C0"/>
                </a:solidFill>
                <a:latin typeface="Arial" charset="0"/>
                <a:ea typeface="Arial" charset="0"/>
                <a:cs typeface="Arial" charset="0"/>
              </a:rPr>
              <a:t>DC Bar Continuing Legal Education Program  </a:t>
            </a:r>
          </a:p>
          <a:p>
            <a:pPr algn="ctr"/>
            <a:r>
              <a:rPr lang="en-US" sz="2000" dirty="0">
                <a:solidFill>
                  <a:srgbClr val="0070C0"/>
                </a:solidFill>
                <a:latin typeface="Arial" charset="0"/>
                <a:ea typeface="Arial" charset="0"/>
                <a:cs typeface="Arial" charset="0"/>
              </a:rPr>
              <a:t>September 23, 2019</a:t>
            </a:r>
          </a:p>
        </p:txBody>
      </p:sp>
    </p:spTree>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8" y="289767"/>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092411" y="1105291"/>
            <a:ext cx="6759146" cy="2308324"/>
          </a:xfrm>
          <a:prstGeom prst="rect">
            <a:avLst/>
          </a:prstGeom>
        </p:spPr>
        <p:txBody>
          <a:bodyPr wrap="square">
            <a:spAutoFit/>
          </a:bodyPr>
          <a:lstStyle/>
          <a:p>
            <a:r>
              <a:rPr lang="en-US" sz="2400" dirty="0">
                <a:solidFill>
                  <a:srgbClr val="0070C0"/>
                </a:solidFill>
                <a:latin typeface="Arial" charset="0"/>
                <a:ea typeface="Arial" charset="0"/>
                <a:cs typeface="Arial" charset="0"/>
              </a:rPr>
              <a:t>Court Decisions Supporting Coverage of LGBT-Related Discrimination Under Title VII:</a:t>
            </a:r>
          </a:p>
          <a:p>
            <a:endParaRPr lang="en-US" sz="2400" dirty="0"/>
          </a:p>
          <a:p>
            <a:r>
              <a:rPr lang="en-US" sz="2400" dirty="0">
                <a:hlinkClick r:id="rId3"/>
              </a:rPr>
              <a:t>https://www.eeoc.gov/eeoc/newsroom/wysk/enforcement_protections_lgbt_workers.cfm</a:t>
            </a:r>
            <a:endParaRPr lang="en-US" sz="2400" dirty="0"/>
          </a:p>
          <a:p>
            <a:endParaRPr lang="en-US" sz="2400" dirty="0"/>
          </a:p>
        </p:txBody>
      </p:sp>
      <p:sp>
        <p:nvSpPr>
          <p:cNvPr id="3" name="Footer Placeholder 2">
            <a:extLst>
              <a:ext uri="{FF2B5EF4-FFF2-40B4-BE49-F238E27FC236}">
                <a16:creationId xmlns:a16="http://schemas.microsoft.com/office/drawing/2014/main" xmlns="" id="{6C5086DD-C570-D545-AAD1-748ACA261752}"/>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FA6473EC-B28E-1A42-AEE2-DE6DEFAA8ADC}"/>
              </a:ext>
            </a:extLst>
          </p:cNvPr>
          <p:cNvSpPr>
            <a:spLocks noGrp="1"/>
          </p:cNvSpPr>
          <p:nvPr>
            <p:ph type="sldNum" sz="quarter" idx="12"/>
          </p:nvPr>
        </p:nvSpPr>
        <p:spPr/>
        <p:txBody>
          <a:bodyPr/>
          <a:lstStyle/>
          <a:p>
            <a:fld id="{45443ECF-A570-C145-ACE8-4C3387E130F4}" type="slidenum">
              <a:rPr lang="en-US" smtClean="0"/>
              <a:pPr/>
              <a:t>10</a:t>
            </a:fld>
            <a:endParaRPr lang="en-US" dirty="0"/>
          </a:p>
        </p:txBody>
      </p:sp>
    </p:spTree>
    <p:extLst>
      <p:ext uri="{BB962C8B-B14F-4D97-AF65-F5344CB8AC3E}">
        <p14:creationId xmlns:p14="http://schemas.microsoft.com/office/powerpoint/2010/main" val="161362001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8" y="289767"/>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092411" y="1105292"/>
            <a:ext cx="6759146" cy="4524315"/>
          </a:xfrm>
          <a:prstGeom prst="rect">
            <a:avLst/>
          </a:prstGeom>
        </p:spPr>
        <p:txBody>
          <a:bodyPr wrap="square">
            <a:spAutoFit/>
          </a:bodyPr>
          <a:lstStyle/>
          <a:p>
            <a:r>
              <a:rPr lang="en-US" sz="2400" dirty="0">
                <a:solidFill>
                  <a:srgbClr val="0070C0"/>
                </a:solidFill>
                <a:latin typeface="Arial" charset="0"/>
                <a:ea typeface="Arial" charset="0"/>
                <a:cs typeface="Arial" charset="0"/>
              </a:rPr>
              <a:t>InterVarsity Christian Fellowship USA matter.</a:t>
            </a:r>
          </a:p>
          <a:p>
            <a:endParaRPr lang="en-US" sz="2400" dirty="0">
              <a:solidFill>
                <a:srgbClr val="0070C0"/>
              </a:solidFill>
              <a:latin typeface="Arial" charset="0"/>
              <a:ea typeface="Arial" charset="0"/>
              <a:cs typeface="Arial" charset="0"/>
            </a:endParaRPr>
          </a:p>
          <a:p>
            <a:r>
              <a:rPr lang="en-US" sz="2400" dirty="0">
                <a:solidFill>
                  <a:srgbClr val="0070C0"/>
                </a:solidFill>
                <a:latin typeface="Arial" charset="0"/>
                <a:ea typeface="Arial" charset="0"/>
                <a:cs typeface="Arial" charset="0"/>
              </a:rPr>
              <a:t>On October 6, 2016, Time magazine reported that InterVarsity (a large evangelical organization on college campuses nationwide) told its 1300 staff members that they will be fired if they personally support gay marriage or otherwise disagree with its positions on sexuality.  This was to start November 11, 2016.</a:t>
            </a:r>
          </a:p>
          <a:p>
            <a:endParaRPr lang="en-US" sz="2400" dirty="0"/>
          </a:p>
          <a:p>
            <a:r>
              <a:rPr lang="en-US" sz="2400" dirty="0"/>
              <a:t>  </a:t>
            </a:r>
          </a:p>
          <a:p>
            <a:endParaRPr lang="en-US" sz="2400" dirty="0"/>
          </a:p>
        </p:txBody>
      </p:sp>
      <p:sp>
        <p:nvSpPr>
          <p:cNvPr id="3" name="Footer Placeholder 2">
            <a:extLst>
              <a:ext uri="{FF2B5EF4-FFF2-40B4-BE49-F238E27FC236}">
                <a16:creationId xmlns:a16="http://schemas.microsoft.com/office/drawing/2014/main" xmlns="" id="{02905F86-4FA2-0042-87C9-09C8627B57B7}"/>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FCE3E286-6396-D74E-91B4-0A4958964112}"/>
              </a:ext>
            </a:extLst>
          </p:cNvPr>
          <p:cNvSpPr>
            <a:spLocks noGrp="1"/>
          </p:cNvSpPr>
          <p:nvPr>
            <p:ph type="sldNum" sz="quarter" idx="12"/>
          </p:nvPr>
        </p:nvSpPr>
        <p:spPr/>
        <p:txBody>
          <a:bodyPr/>
          <a:lstStyle/>
          <a:p>
            <a:fld id="{45443ECF-A570-C145-ACE8-4C3387E130F4}" type="slidenum">
              <a:rPr lang="en-US" smtClean="0"/>
              <a:pPr/>
              <a:t>11</a:t>
            </a:fld>
            <a:endParaRPr lang="en-US" dirty="0"/>
          </a:p>
        </p:txBody>
      </p:sp>
    </p:spTree>
    <p:extLst>
      <p:ext uri="{BB962C8B-B14F-4D97-AF65-F5344CB8AC3E}">
        <p14:creationId xmlns:p14="http://schemas.microsoft.com/office/powerpoint/2010/main" val="35477270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8" y="289767"/>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104768" y="1105292"/>
            <a:ext cx="6746789" cy="6494085"/>
          </a:xfrm>
          <a:prstGeom prst="rect">
            <a:avLst/>
          </a:prstGeom>
        </p:spPr>
        <p:txBody>
          <a:bodyPr wrap="square">
            <a:spAutoFit/>
          </a:bodyPr>
          <a:lstStyle/>
          <a:p>
            <a:r>
              <a:rPr lang="en-US" sz="2300" dirty="0">
                <a:solidFill>
                  <a:srgbClr val="0070C0"/>
                </a:solidFill>
                <a:latin typeface="Arial" charset="0"/>
                <a:ea typeface="Arial" charset="0"/>
                <a:cs typeface="Arial" charset="0"/>
              </a:rPr>
              <a:t>InterVarsity Christian Fellowship USA matter.</a:t>
            </a:r>
          </a:p>
          <a:p>
            <a:endParaRPr lang="en-US" sz="2300" dirty="0">
              <a:solidFill>
                <a:srgbClr val="0070C0"/>
              </a:solidFill>
              <a:latin typeface="Arial" charset="0"/>
              <a:ea typeface="Arial" charset="0"/>
              <a:cs typeface="Arial" charset="0"/>
            </a:endParaRPr>
          </a:p>
          <a:p>
            <a:r>
              <a:rPr lang="en-US" sz="2300" dirty="0">
                <a:solidFill>
                  <a:srgbClr val="0070C0"/>
                </a:solidFill>
                <a:latin typeface="Arial" charset="0"/>
                <a:ea typeface="Arial" charset="0"/>
                <a:cs typeface="Arial" charset="0"/>
              </a:rPr>
              <a:t>On October 7, 2016, InterVarsity’s press room stated that the Time magazine report was “not accurate.”  The press release further stated, “We have always expected employees to reflect the ministry’s theological beliefs, as would be true for any church, synagogue, mosque, or religious organization.  We recognize employees who disagree, or whose beliefs have changed over time, will leave employment because we have reiterated our beliefs.”</a:t>
            </a:r>
          </a:p>
          <a:p>
            <a:endParaRPr lang="en-US" sz="2300" dirty="0">
              <a:solidFill>
                <a:srgbClr val="0070C0"/>
              </a:solidFill>
              <a:latin typeface="Arial" charset="0"/>
              <a:ea typeface="Arial" charset="0"/>
              <a:cs typeface="Arial" charset="0"/>
            </a:endParaRPr>
          </a:p>
          <a:p>
            <a:r>
              <a:rPr lang="en-US" sz="2300" dirty="0">
                <a:solidFill>
                  <a:srgbClr val="0070C0"/>
                </a:solidFill>
                <a:latin typeface="Arial" charset="0"/>
                <a:ea typeface="Arial" charset="0"/>
                <a:cs typeface="Arial" charset="0"/>
              </a:rPr>
              <a:t>InterVarsity had just concluded a four year process that resulted in its reiteration of its position on biblical sexuality.</a:t>
            </a:r>
          </a:p>
          <a:p>
            <a:r>
              <a:rPr lang="en-US" sz="2400" dirty="0"/>
              <a:t>  </a:t>
            </a:r>
          </a:p>
          <a:p>
            <a:endParaRPr lang="en-US" sz="2400" dirty="0"/>
          </a:p>
        </p:txBody>
      </p:sp>
      <p:sp>
        <p:nvSpPr>
          <p:cNvPr id="3" name="Footer Placeholder 2">
            <a:extLst>
              <a:ext uri="{FF2B5EF4-FFF2-40B4-BE49-F238E27FC236}">
                <a16:creationId xmlns:a16="http://schemas.microsoft.com/office/drawing/2014/main" xmlns="" id="{AAE74FC7-7548-914C-8E80-3C7016FCEEA4}"/>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F78D99BF-137B-0747-99A3-D5B136E4E322}"/>
              </a:ext>
            </a:extLst>
          </p:cNvPr>
          <p:cNvSpPr>
            <a:spLocks noGrp="1"/>
          </p:cNvSpPr>
          <p:nvPr>
            <p:ph type="sldNum" sz="quarter" idx="12"/>
          </p:nvPr>
        </p:nvSpPr>
        <p:spPr/>
        <p:txBody>
          <a:bodyPr/>
          <a:lstStyle/>
          <a:p>
            <a:fld id="{45443ECF-A570-C145-ACE8-4C3387E130F4}" type="slidenum">
              <a:rPr lang="en-US" smtClean="0"/>
              <a:pPr/>
              <a:t>12</a:t>
            </a:fld>
            <a:endParaRPr lang="en-US" dirty="0"/>
          </a:p>
        </p:txBody>
      </p:sp>
    </p:spTree>
    <p:extLst>
      <p:ext uri="{BB962C8B-B14F-4D97-AF65-F5344CB8AC3E}">
        <p14:creationId xmlns:p14="http://schemas.microsoft.com/office/powerpoint/2010/main" val="93176063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8" y="289767"/>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104768" y="1105292"/>
            <a:ext cx="6746789" cy="6032421"/>
          </a:xfrm>
          <a:prstGeom prst="rect">
            <a:avLst/>
          </a:prstGeom>
        </p:spPr>
        <p:txBody>
          <a:bodyPr wrap="square">
            <a:spAutoFit/>
          </a:bodyPr>
          <a:lstStyle/>
          <a:p>
            <a:r>
              <a:rPr lang="en-US" sz="2600" dirty="0">
                <a:solidFill>
                  <a:srgbClr val="0070C0"/>
                </a:solidFill>
                <a:latin typeface="Arial" charset="0"/>
                <a:ea typeface="Arial" charset="0"/>
                <a:cs typeface="Arial" charset="0"/>
              </a:rPr>
              <a:t>Ruthie Robertson, a Mormon who supports equal rights for gay, lesbian and transgender individuals, claims she was terminated from her job as an adjunct professor with Brigham Young University- Idaho (which was also her alma mater) after her Facebook post supporting the LGBT community.</a:t>
            </a:r>
          </a:p>
          <a:p>
            <a:endParaRPr lang="en-US" sz="2600" dirty="0"/>
          </a:p>
          <a:p>
            <a:r>
              <a:rPr lang="en-US" sz="2600" dirty="0">
                <a:hlinkClick r:id="rId3"/>
              </a:rPr>
              <a:t>https://www.washingtonpost.com/news/morning-mix/wp/2017/07/19/mormon-university-instructor-fired-after-facebook-post-supporting-lgbt-rights-she-says/?utm_term=.47bb680b1437</a:t>
            </a:r>
            <a:endParaRPr lang="en-US" sz="2600" dirty="0"/>
          </a:p>
          <a:p>
            <a:endParaRPr lang="en-US" sz="2400" dirty="0"/>
          </a:p>
          <a:p>
            <a:endParaRPr lang="en-US" sz="2400" dirty="0"/>
          </a:p>
        </p:txBody>
      </p:sp>
      <p:sp>
        <p:nvSpPr>
          <p:cNvPr id="3" name="Footer Placeholder 2">
            <a:extLst>
              <a:ext uri="{FF2B5EF4-FFF2-40B4-BE49-F238E27FC236}">
                <a16:creationId xmlns:a16="http://schemas.microsoft.com/office/drawing/2014/main" xmlns="" id="{2E1AE769-AD8B-CD41-BD1A-A92AB6C8FD2A}"/>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349A062D-A297-B74F-BB3B-47581712D063}"/>
              </a:ext>
            </a:extLst>
          </p:cNvPr>
          <p:cNvSpPr>
            <a:spLocks noGrp="1"/>
          </p:cNvSpPr>
          <p:nvPr>
            <p:ph type="sldNum" sz="quarter" idx="12"/>
          </p:nvPr>
        </p:nvSpPr>
        <p:spPr/>
        <p:txBody>
          <a:bodyPr/>
          <a:lstStyle/>
          <a:p>
            <a:fld id="{45443ECF-A570-C145-ACE8-4C3387E130F4}" type="slidenum">
              <a:rPr lang="en-US" smtClean="0"/>
              <a:pPr/>
              <a:t>13</a:t>
            </a:fld>
            <a:endParaRPr lang="en-US" dirty="0"/>
          </a:p>
        </p:txBody>
      </p:sp>
    </p:spTree>
    <p:extLst>
      <p:ext uri="{BB962C8B-B14F-4D97-AF65-F5344CB8AC3E}">
        <p14:creationId xmlns:p14="http://schemas.microsoft.com/office/powerpoint/2010/main" val="1359357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04348" y="289767"/>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104768" y="1105291"/>
            <a:ext cx="6746789" cy="6647974"/>
          </a:xfrm>
          <a:prstGeom prst="rect">
            <a:avLst/>
          </a:prstGeom>
        </p:spPr>
        <p:txBody>
          <a:bodyPr wrap="square">
            <a:spAutoFit/>
          </a:bodyPr>
          <a:lstStyle/>
          <a:p>
            <a:r>
              <a:rPr lang="en-US" sz="2200" dirty="0"/>
              <a:t>The Facebook post said:</a:t>
            </a:r>
          </a:p>
          <a:p>
            <a:r>
              <a:rPr lang="en-US" sz="2200" dirty="0"/>
              <a:t>“</a:t>
            </a:r>
            <a:r>
              <a:rPr lang="en-US" sz="2200" dirty="0">
                <a:solidFill>
                  <a:srgbClr val="7030A0"/>
                </a:solidFill>
              </a:rPr>
              <a:t>This is my official announcement and declaration that I believe heterosexuality and homosexuality are both natural and neither is sinful,” Robertson wrote in her lengthy post on June 5, in honor of Pride month. “I will never support the phrase ‘love the sinner, hate the sin’ because that ‘sin’ is part of who that person is. Homosexuality and transgenderism are not sins; if God made us, and those are part of who we are … then God created that as well</a:t>
            </a:r>
            <a:r>
              <a:rPr lang="en-US" sz="2200" dirty="0"/>
              <a:t>.”</a:t>
            </a:r>
          </a:p>
          <a:p>
            <a:r>
              <a:rPr lang="en-US" sz="2200" dirty="0">
                <a:solidFill>
                  <a:srgbClr val="0070C0"/>
                </a:solidFill>
              </a:rPr>
              <a:t>Robertson was not friends with any of her students on Facebook, and made sure to keep the post private. But she said one of her Facebook friends reported the post to her department head and another sent an email to the school’s president.</a:t>
            </a:r>
          </a:p>
          <a:p>
            <a:endParaRPr lang="en-US" sz="2600" dirty="0"/>
          </a:p>
          <a:p>
            <a:endParaRPr lang="en-US" sz="2400" dirty="0"/>
          </a:p>
          <a:p>
            <a:endParaRPr lang="en-US" sz="2400" dirty="0"/>
          </a:p>
        </p:txBody>
      </p:sp>
      <p:sp>
        <p:nvSpPr>
          <p:cNvPr id="3" name="Footer Placeholder 2">
            <a:extLst>
              <a:ext uri="{FF2B5EF4-FFF2-40B4-BE49-F238E27FC236}">
                <a16:creationId xmlns:a16="http://schemas.microsoft.com/office/drawing/2014/main" xmlns="" id="{FE1B8F49-C3E8-8745-86C3-85EE394397FC}"/>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AE463374-61B1-514F-BD8B-11AE705BA3DC}"/>
              </a:ext>
            </a:extLst>
          </p:cNvPr>
          <p:cNvSpPr>
            <a:spLocks noGrp="1"/>
          </p:cNvSpPr>
          <p:nvPr>
            <p:ph type="sldNum" sz="quarter" idx="12"/>
          </p:nvPr>
        </p:nvSpPr>
        <p:spPr/>
        <p:txBody>
          <a:bodyPr/>
          <a:lstStyle/>
          <a:p>
            <a:fld id="{45443ECF-A570-C145-ACE8-4C3387E130F4}" type="slidenum">
              <a:rPr lang="en-US" smtClean="0"/>
              <a:pPr/>
              <a:t>14</a:t>
            </a:fld>
            <a:endParaRPr lang="en-US" dirty="0"/>
          </a:p>
        </p:txBody>
      </p:sp>
    </p:spTree>
    <p:extLst>
      <p:ext uri="{BB962C8B-B14F-4D97-AF65-F5344CB8AC3E}">
        <p14:creationId xmlns:p14="http://schemas.microsoft.com/office/powerpoint/2010/main" val="6731387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Romantic Relationships</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18643" y="1336966"/>
            <a:ext cx="7016754" cy="4677835"/>
          </a:xfrm>
          <a:prstGeom prst="rect">
            <a:avLst/>
          </a:prstGeom>
        </p:spPr>
      </p:pic>
      <p:sp>
        <p:nvSpPr>
          <p:cNvPr id="3" name="Footer Placeholder 2">
            <a:extLst>
              <a:ext uri="{FF2B5EF4-FFF2-40B4-BE49-F238E27FC236}">
                <a16:creationId xmlns:a16="http://schemas.microsoft.com/office/drawing/2014/main" xmlns="" id="{74BCDFA1-66B7-8E46-8929-97EF4194A3C1}"/>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620417A7-236F-F842-9B31-F12EEE5C5EB7}"/>
              </a:ext>
            </a:extLst>
          </p:cNvPr>
          <p:cNvSpPr>
            <a:spLocks noGrp="1"/>
          </p:cNvSpPr>
          <p:nvPr>
            <p:ph type="sldNum" sz="quarter" idx="12"/>
          </p:nvPr>
        </p:nvSpPr>
        <p:spPr/>
        <p:txBody>
          <a:bodyPr/>
          <a:lstStyle/>
          <a:p>
            <a:fld id="{45443ECF-A570-C145-ACE8-4C3387E130F4}" type="slidenum">
              <a:rPr lang="en-US" smtClean="0"/>
              <a:pPr/>
              <a:t>15</a:t>
            </a:fld>
            <a:endParaRPr lang="en-US" dirty="0"/>
          </a:p>
        </p:txBody>
      </p:sp>
    </p:spTree>
    <p:extLst>
      <p:ext uri="{BB962C8B-B14F-4D97-AF65-F5344CB8AC3E}">
        <p14:creationId xmlns:p14="http://schemas.microsoft.com/office/powerpoint/2010/main" val="18888618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p:cNvSpPr>
            <a:spLocks noGrp="1"/>
          </p:cNvSpPr>
          <p:nvPr>
            <p:ph type="title"/>
          </p:nvPr>
        </p:nvSpPr>
        <p:spPr>
          <a:xfrm>
            <a:off x="1642538" y="336001"/>
            <a:ext cx="8757501" cy="815525"/>
          </a:xfrm>
        </p:spPr>
        <p:txBody>
          <a:bodyPr>
            <a:normAutofit fontScale="90000"/>
          </a:bodyPr>
          <a:lstStyle/>
          <a:p>
            <a:pPr>
              <a:lnSpc>
                <a:spcPts val="3300"/>
              </a:lnSpc>
            </a:pPr>
            <a:r>
              <a:rPr lang="en-US" sz="4400" spc="100" dirty="0">
                <a:latin typeface="Helvetica Light"/>
              </a:rPr>
              <a:t>Romantic Relationships </a:t>
            </a:r>
            <a:r>
              <a:rPr lang="en-US" sz="4000" spc="100" dirty="0">
                <a:latin typeface="Helvetica Light"/>
              </a:rPr>
              <a:t/>
            </a:r>
            <a:br>
              <a:rPr lang="en-US" sz="4000" spc="100" dirty="0">
                <a:latin typeface="Helvetica Light"/>
              </a:rPr>
            </a:br>
            <a:r>
              <a:rPr lang="en-US" spc="100" dirty="0">
                <a:latin typeface="Helvetica Light"/>
              </a:rPr>
              <a:t>in</a:t>
            </a:r>
            <a:r>
              <a:rPr lang="en-US" sz="3200" spc="100" dirty="0">
                <a:latin typeface="Helvetica Light"/>
              </a:rPr>
              <a:t> </a:t>
            </a:r>
            <a:r>
              <a:rPr lang="en-US" spc="100" dirty="0">
                <a:latin typeface="Helvetica Light"/>
              </a:rPr>
              <a:t>the</a:t>
            </a:r>
            <a:r>
              <a:rPr lang="en-US" sz="3200" spc="100" dirty="0">
                <a:latin typeface="Helvetica Light"/>
              </a:rPr>
              <a:t> </a:t>
            </a:r>
            <a:r>
              <a:rPr lang="en-US" spc="100" dirty="0">
                <a:latin typeface="Helvetica Light"/>
              </a:rPr>
              <a:t>Workplace</a:t>
            </a:r>
            <a:endParaRPr lang="en-US" sz="4200" spc="100" dirty="0">
              <a:latin typeface="Helvetica Light"/>
            </a:endParaRPr>
          </a:p>
        </p:txBody>
      </p:sp>
      <p:sp>
        <p:nvSpPr>
          <p:cNvPr id="3" name="Content Placeholder 2"/>
          <p:cNvSpPr>
            <a:spLocks noGrp="1"/>
          </p:cNvSpPr>
          <p:nvPr>
            <p:ph idx="1"/>
          </p:nvPr>
        </p:nvSpPr>
        <p:spPr>
          <a:xfrm>
            <a:off x="1882627" y="1344925"/>
            <a:ext cx="7955693" cy="3547876"/>
          </a:xfrm>
        </p:spPr>
        <p:txBody>
          <a:bodyPr>
            <a:normAutofit/>
          </a:bodyPr>
          <a:lstStyle/>
          <a:p>
            <a:pPr marL="341313" indent="-285750">
              <a:buClr>
                <a:schemeClr val="tx1"/>
              </a:buClr>
            </a:pPr>
            <a:r>
              <a:rPr lang="en-US" sz="2400" b="1" dirty="0">
                <a:solidFill>
                  <a:srgbClr val="006C92"/>
                </a:solidFill>
              </a:rPr>
              <a:t>14%</a:t>
            </a:r>
            <a:r>
              <a:rPr lang="en-US" sz="2400" dirty="0"/>
              <a:t> had an on-going, casual relationship</a:t>
            </a:r>
          </a:p>
          <a:p>
            <a:pPr marL="341313" indent="-285750">
              <a:buClr>
                <a:schemeClr val="tx1"/>
              </a:buClr>
            </a:pPr>
            <a:r>
              <a:rPr lang="en-US" sz="2400" b="1" dirty="0">
                <a:solidFill>
                  <a:srgbClr val="006C92"/>
                </a:solidFill>
              </a:rPr>
              <a:t>21%</a:t>
            </a:r>
            <a:r>
              <a:rPr lang="en-US" sz="2400" dirty="0"/>
              <a:t> had a “random office hook-up”</a:t>
            </a:r>
          </a:p>
          <a:p>
            <a:pPr marL="341313" indent="-285750">
              <a:buClr>
                <a:schemeClr val="tx1"/>
              </a:buClr>
            </a:pPr>
            <a:r>
              <a:rPr lang="en-US" sz="2400" b="1" dirty="0">
                <a:solidFill>
                  <a:srgbClr val="006C92"/>
                </a:solidFill>
              </a:rPr>
              <a:t>16%</a:t>
            </a:r>
            <a:r>
              <a:rPr lang="en-US" sz="2400" dirty="0"/>
              <a:t> had a serious, long-term relationship</a:t>
            </a:r>
          </a:p>
          <a:p>
            <a:pPr marL="341313" indent="-285750">
              <a:spcAft>
                <a:spcPts val="600"/>
              </a:spcAft>
              <a:buClr>
                <a:schemeClr val="tx1"/>
              </a:buClr>
            </a:pPr>
            <a:r>
              <a:rPr lang="en-US" sz="2400" b="1" dirty="0">
                <a:solidFill>
                  <a:srgbClr val="006C92"/>
                </a:solidFill>
              </a:rPr>
              <a:t>10%</a:t>
            </a:r>
            <a:r>
              <a:rPr lang="en-US" sz="2400" dirty="0"/>
              <a:t> met spouse/partner at work</a:t>
            </a:r>
          </a:p>
          <a:p>
            <a:pPr marL="692150" lvl="1"/>
            <a:r>
              <a:rPr lang="en-US" sz="2000" dirty="0">
                <a:solidFill>
                  <a:srgbClr val="006C92"/>
                </a:solidFill>
              </a:rPr>
              <a:t>– </a:t>
            </a:r>
            <a:r>
              <a:rPr lang="en-US" sz="2000" i="1" dirty="0">
                <a:solidFill>
                  <a:srgbClr val="006C92"/>
                </a:solidFill>
              </a:rPr>
              <a:t>Vault Rankings, 2017 study on office romance</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023792" y="3781178"/>
            <a:ext cx="3994991" cy="2663327"/>
          </a:xfrm>
          <a:prstGeom prst="rect">
            <a:avLst/>
          </a:prstGeom>
          <a:effectLst>
            <a:softEdge rad="63500"/>
          </a:effectLst>
        </p:spPr>
      </p:pic>
      <p:sp>
        <p:nvSpPr>
          <p:cNvPr id="2" name="Footer Placeholder 1">
            <a:extLst>
              <a:ext uri="{FF2B5EF4-FFF2-40B4-BE49-F238E27FC236}">
                <a16:creationId xmlns:a16="http://schemas.microsoft.com/office/drawing/2014/main" xmlns="" id="{F67AF8EA-EE8C-8A4D-BF77-4C4223D0396B}"/>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000C9793-8BD2-CA46-ADA6-C3724CFE6A70}"/>
              </a:ext>
            </a:extLst>
          </p:cNvPr>
          <p:cNvSpPr>
            <a:spLocks noGrp="1"/>
          </p:cNvSpPr>
          <p:nvPr>
            <p:ph type="sldNum" sz="quarter" idx="12"/>
          </p:nvPr>
        </p:nvSpPr>
        <p:spPr/>
        <p:txBody>
          <a:bodyPr/>
          <a:lstStyle/>
          <a:p>
            <a:fld id="{45443ECF-A570-C145-ACE8-4C3387E130F4}" type="slidenum">
              <a:rPr lang="en-US" smtClean="0"/>
              <a:pPr/>
              <a:t>16</a:t>
            </a:fld>
            <a:endParaRPr lang="en-US" dirty="0"/>
          </a:p>
        </p:txBody>
      </p:sp>
    </p:spTree>
    <p:extLst>
      <p:ext uri="{BB962C8B-B14F-4D97-AF65-F5344CB8AC3E}">
        <p14:creationId xmlns:p14="http://schemas.microsoft.com/office/powerpoint/2010/main" val="4314077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642538" y="336001"/>
            <a:ext cx="8757501" cy="815525"/>
          </a:xfrm>
        </p:spPr>
        <p:txBody>
          <a:bodyPr>
            <a:normAutofit fontScale="90000"/>
          </a:bodyPr>
          <a:lstStyle/>
          <a:p>
            <a:pPr>
              <a:lnSpc>
                <a:spcPts val="3300"/>
              </a:lnSpc>
            </a:pPr>
            <a:r>
              <a:rPr lang="en-US" sz="4400" spc="100" dirty="0">
                <a:latin typeface="Helvetica Light"/>
              </a:rPr>
              <a:t>Romantic Relationships </a:t>
            </a:r>
            <a:r>
              <a:rPr lang="en-US" sz="4000" spc="100" dirty="0">
                <a:latin typeface="Helvetica Light"/>
              </a:rPr>
              <a:t/>
            </a:r>
            <a:br>
              <a:rPr lang="en-US" sz="4000" spc="100" dirty="0">
                <a:latin typeface="Helvetica Light"/>
              </a:rPr>
            </a:br>
            <a:r>
              <a:rPr lang="en-US" spc="100" dirty="0">
                <a:latin typeface="Helvetica Light"/>
              </a:rPr>
              <a:t>in</a:t>
            </a:r>
            <a:r>
              <a:rPr lang="en-US" sz="3200" spc="100" dirty="0">
                <a:latin typeface="Helvetica Light"/>
              </a:rPr>
              <a:t> </a:t>
            </a:r>
            <a:r>
              <a:rPr lang="en-US" spc="100" dirty="0">
                <a:latin typeface="Helvetica Light"/>
              </a:rPr>
              <a:t>the</a:t>
            </a:r>
            <a:r>
              <a:rPr lang="en-US" sz="3200" spc="100" dirty="0">
                <a:latin typeface="Helvetica Light"/>
              </a:rPr>
              <a:t> </a:t>
            </a:r>
            <a:r>
              <a:rPr lang="en-US" spc="100" dirty="0">
                <a:latin typeface="Helvetica Light"/>
              </a:rPr>
              <a:t>Workplace</a:t>
            </a:r>
            <a:endParaRPr lang="en-US" sz="4200" spc="100" dirty="0">
              <a:latin typeface="Helvetica Light"/>
            </a:endParaRPr>
          </a:p>
        </p:txBody>
      </p:sp>
      <p:sp>
        <p:nvSpPr>
          <p:cNvPr id="3" name="Content Placeholder 2"/>
          <p:cNvSpPr>
            <a:spLocks noGrp="1"/>
          </p:cNvSpPr>
          <p:nvPr>
            <p:ph idx="1"/>
          </p:nvPr>
        </p:nvSpPr>
        <p:spPr>
          <a:xfrm>
            <a:off x="1642538" y="1367959"/>
            <a:ext cx="5323798" cy="3867463"/>
          </a:xfrm>
        </p:spPr>
        <p:txBody>
          <a:bodyPr>
            <a:noAutofit/>
          </a:bodyPr>
          <a:lstStyle/>
          <a:p>
            <a:pPr>
              <a:spcAft>
                <a:spcPts val="600"/>
              </a:spcAft>
            </a:pPr>
            <a:r>
              <a:rPr lang="en-US" sz="2400" u="sng" dirty="0"/>
              <a:t>Potential Issues</a:t>
            </a:r>
            <a:r>
              <a:rPr lang="en-US" sz="2400" dirty="0"/>
              <a:t>:</a:t>
            </a:r>
          </a:p>
          <a:p>
            <a:pPr marL="341313" indent="-285750">
              <a:spcAft>
                <a:spcPts val="600"/>
              </a:spcAft>
            </a:pPr>
            <a:r>
              <a:rPr lang="en-US" sz="2400" dirty="0"/>
              <a:t>Perceived favoritism by other employees</a:t>
            </a:r>
          </a:p>
          <a:p>
            <a:pPr marL="341313" indent="-285750">
              <a:spcAft>
                <a:spcPts val="600"/>
              </a:spcAft>
            </a:pPr>
            <a:r>
              <a:rPr lang="en-US" sz="2400" dirty="0"/>
              <a:t>Decreased respect for one another</a:t>
            </a:r>
          </a:p>
          <a:p>
            <a:pPr marL="341313" indent="-285750">
              <a:spcAft>
                <a:spcPts val="600"/>
              </a:spcAft>
            </a:pPr>
            <a:r>
              <a:rPr lang="en-US" sz="2400" dirty="0"/>
              <a:t>Poor employee morale</a:t>
            </a:r>
          </a:p>
          <a:p>
            <a:pPr marL="341313" indent="-285750">
              <a:spcAft>
                <a:spcPts val="600"/>
              </a:spcAft>
            </a:pPr>
            <a:r>
              <a:rPr lang="en-US" sz="2400" dirty="0"/>
              <a:t>Potential conflicts of interest</a:t>
            </a:r>
          </a:p>
        </p:txBody>
      </p:sp>
      <p:pic>
        <p:nvPicPr>
          <p:cNvPr id="4" name="Picture 10" descr="C:\Users\NRainforth073\AppData\Local\Microsoft\Windows\Temporary Internet Files\Content.IE5\0NP92A5I\female-boss-sexually-harassing-male-employee-300x214[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966336" y="1247163"/>
            <a:ext cx="3125468" cy="3044283"/>
          </a:xfrm>
          <a:prstGeom prst="rect">
            <a:avLst/>
          </a:prstGeom>
          <a:ln w="76200" cap="sq">
            <a:noFill/>
            <a:miter lim="800000"/>
          </a:ln>
          <a:effectLst>
            <a:outerShdw blurRad="57150" dist="50800" dir="2700000" algn="tl" rotWithShape="0">
              <a:srgbClr val="000000">
                <a:alpha val="40000"/>
              </a:srgbClr>
            </a:outerShdw>
          </a:effectLst>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1642538" y="4336055"/>
            <a:ext cx="6282803" cy="2055697"/>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341313" indent="-285750">
              <a:spcAft>
                <a:spcPts val="600"/>
              </a:spcAft>
            </a:pPr>
            <a:r>
              <a:rPr lang="en-US" sz="2400" dirty="0"/>
              <a:t>Sexual harassment or                                                  discrimination claims by other employees (i.e., hostile work environment)</a:t>
            </a:r>
          </a:p>
          <a:p>
            <a:pPr marL="341313" indent="-285750"/>
            <a:r>
              <a:rPr lang="en-US" sz="2400" dirty="0"/>
              <a:t>Sexual harassment or discrimination claims by the subordinate</a:t>
            </a:r>
          </a:p>
        </p:txBody>
      </p:sp>
      <p:sp>
        <p:nvSpPr>
          <p:cNvPr id="2" name="Footer Placeholder 1">
            <a:extLst>
              <a:ext uri="{FF2B5EF4-FFF2-40B4-BE49-F238E27FC236}">
                <a16:creationId xmlns:a16="http://schemas.microsoft.com/office/drawing/2014/main" xmlns="" id="{44DD18E0-55FA-2C43-B9DD-1D794B18CA87}"/>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50EB125C-B69D-4D41-AA9C-04FC9FAD9762}"/>
              </a:ext>
            </a:extLst>
          </p:cNvPr>
          <p:cNvSpPr>
            <a:spLocks noGrp="1"/>
          </p:cNvSpPr>
          <p:nvPr>
            <p:ph type="sldNum" sz="quarter" idx="12"/>
          </p:nvPr>
        </p:nvSpPr>
        <p:spPr/>
        <p:txBody>
          <a:bodyPr/>
          <a:lstStyle/>
          <a:p>
            <a:fld id="{45443ECF-A570-C145-ACE8-4C3387E130F4}" type="slidenum">
              <a:rPr lang="en-US" smtClean="0"/>
              <a:pPr/>
              <a:t>17</a:t>
            </a:fld>
            <a:endParaRPr lang="en-US" dirty="0"/>
          </a:p>
        </p:txBody>
      </p:sp>
    </p:spTree>
    <p:extLst>
      <p:ext uri="{BB962C8B-B14F-4D97-AF65-F5344CB8AC3E}">
        <p14:creationId xmlns:p14="http://schemas.microsoft.com/office/powerpoint/2010/main" val="7646905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5659" y="268356"/>
            <a:ext cx="8531258" cy="815525"/>
          </a:xfrm>
        </p:spPr>
        <p:txBody>
          <a:bodyPr>
            <a:normAutofit fontScale="90000"/>
          </a:bodyPr>
          <a:lstStyle/>
          <a:p>
            <a:r>
              <a:rPr lang="en-US" sz="5000" dirty="0">
                <a:latin typeface="Helvetica Light"/>
              </a:rPr>
              <a:t>Common Scenarios</a:t>
            </a:r>
          </a:p>
        </p:txBody>
      </p:sp>
      <p:sp>
        <p:nvSpPr>
          <p:cNvPr id="3" name="Content Placeholder 2"/>
          <p:cNvSpPr>
            <a:spLocks noGrp="1"/>
          </p:cNvSpPr>
          <p:nvPr>
            <p:ph idx="1"/>
          </p:nvPr>
        </p:nvSpPr>
        <p:spPr>
          <a:xfrm>
            <a:off x="1254694" y="1316396"/>
            <a:ext cx="8366139" cy="2820821"/>
          </a:xfrm>
        </p:spPr>
        <p:txBody>
          <a:bodyPr>
            <a:noAutofit/>
          </a:bodyPr>
          <a:lstStyle/>
          <a:p>
            <a:pPr marL="4763">
              <a:spcAft>
                <a:spcPts val="1200"/>
              </a:spcAft>
            </a:pPr>
            <a:r>
              <a:rPr lang="en-US" sz="2500" dirty="0"/>
              <a:t>Amy and Zach are co-workers and went out on a date. Zach thought the date went well; Amy did not. </a:t>
            </a:r>
          </a:p>
          <a:p>
            <a:pPr marL="4763"/>
            <a:r>
              <a:rPr lang="en-US" sz="2500" dirty="0"/>
              <a:t>Zach called Amy the next day to set-up another date, to which Amy said, “Let’s talk later.” Zach called back in two days, and Amy said that they would “catch up later.” </a:t>
            </a:r>
          </a:p>
        </p:txBody>
      </p:sp>
      <p:pic>
        <p:nvPicPr>
          <p:cNvPr id="4" name="Picture 16" descr="C:\Users\NRainforth073\AppData\Local\Microsoft\Windows\Temporary Internet Files\Content.IE5\3ROJB8W9\harassment-full-size[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a:xfrm>
            <a:off x="1312899" y="3942605"/>
            <a:ext cx="4124864" cy="2748288"/>
          </a:xfrm>
          <a:prstGeom prst="rect">
            <a:avLst/>
          </a:prstGeom>
        </p:spPr>
      </p:pic>
      <p:sp>
        <p:nvSpPr>
          <p:cNvPr id="5" name="Content Placeholder 2"/>
          <p:cNvSpPr txBox="1">
            <a:spLocks/>
          </p:cNvSpPr>
          <p:nvPr/>
        </p:nvSpPr>
        <p:spPr>
          <a:xfrm>
            <a:off x="6210898" y="3942605"/>
            <a:ext cx="3233541" cy="2090635"/>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4763" indent="0">
              <a:buNone/>
            </a:pPr>
            <a:r>
              <a:rPr lang="en-US" sz="2500" dirty="0"/>
              <a:t>After three more calls, Amy told Zach to stop calling. Zach continues to call.</a:t>
            </a:r>
          </a:p>
        </p:txBody>
      </p:sp>
      <p:sp>
        <p:nvSpPr>
          <p:cNvPr id="6" name="Footer Placeholder 5">
            <a:extLst>
              <a:ext uri="{FF2B5EF4-FFF2-40B4-BE49-F238E27FC236}">
                <a16:creationId xmlns:a16="http://schemas.microsoft.com/office/drawing/2014/main" xmlns="" id="{3EE606B6-303C-0246-8EDD-4BA3F6B66F24}"/>
              </a:ext>
            </a:extLst>
          </p:cNvPr>
          <p:cNvSpPr>
            <a:spLocks noGrp="1"/>
          </p:cNvSpPr>
          <p:nvPr>
            <p:ph type="ftr" sz="quarter" idx="11"/>
          </p:nvPr>
        </p:nvSpPr>
        <p:spPr/>
        <p:txBody>
          <a:bodyPr/>
          <a:lstStyle/>
          <a:p>
            <a:r>
              <a:rPr lang="en-US"/>
              <a:t>DC BAR | September 23, 2019</a:t>
            </a:r>
            <a:endParaRPr lang="en-US" dirty="0"/>
          </a:p>
        </p:txBody>
      </p:sp>
      <p:sp>
        <p:nvSpPr>
          <p:cNvPr id="7" name="Slide Number Placeholder 6">
            <a:extLst>
              <a:ext uri="{FF2B5EF4-FFF2-40B4-BE49-F238E27FC236}">
                <a16:creationId xmlns:a16="http://schemas.microsoft.com/office/drawing/2014/main" xmlns="" id="{B9ADF6FF-65EC-0C42-B587-2263AA6EDED1}"/>
              </a:ext>
            </a:extLst>
          </p:cNvPr>
          <p:cNvSpPr>
            <a:spLocks noGrp="1"/>
          </p:cNvSpPr>
          <p:nvPr>
            <p:ph type="sldNum" sz="quarter" idx="12"/>
          </p:nvPr>
        </p:nvSpPr>
        <p:spPr/>
        <p:txBody>
          <a:bodyPr/>
          <a:lstStyle/>
          <a:p>
            <a:fld id="{45443ECF-A570-C145-ACE8-4C3387E130F4}" type="slidenum">
              <a:rPr lang="en-US" smtClean="0"/>
              <a:pPr/>
              <a:t>18</a:t>
            </a:fld>
            <a:endParaRPr lang="en-US" dirty="0"/>
          </a:p>
        </p:txBody>
      </p:sp>
    </p:spTree>
    <p:extLst>
      <p:ext uri="{BB962C8B-B14F-4D97-AF65-F5344CB8AC3E}">
        <p14:creationId xmlns:p14="http://schemas.microsoft.com/office/powerpoint/2010/main" val="161176213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755659" y="255999"/>
            <a:ext cx="8531258" cy="815525"/>
          </a:xfrm>
        </p:spPr>
        <p:txBody>
          <a:bodyPr>
            <a:normAutofit fontScale="90000"/>
          </a:bodyPr>
          <a:lstStyle/>
          <a:p>
            <a:r>
              <a:rPr lang="en-US" sz="5000" dirty="0">
                <a:latin typeface="Helvetica Light"/>
              </a:rPr>
              <a:t>Common Scenarios</a:t>
            </a:r>
          </a:p>
        </p:txBody>
      </p:sp>
      <p:sp>
        <p:nvSpPr>
          <p:cNvPr id="3" name="Content Placeholder 2"/>
          <p:cNvSpPr>
            <a:spLocks noGrp="1"/>
          </p:cNvSpPr>
          <p:nvPr>
            <p:ph idx="1"/>
          </p:nvPr>
        </p:nvSpPr>
        <p:spPr>
          <a:xfrm>
            <a:off x="1098200" y="1322623"/>
            <a:ext cx="8459849" cy="4699035"/>
          </a:xfrm>
        </p:spPr>
        <p:txBody>
          <a:bodyPr>
            <a:noAutofit/>
          </a:bodyPr>
          <a:lstStyle/>
          <a:p>
            <a:pPr marL="4763">
              <a:lnSpc>
                <a:spcPct val="95000"/>
              </a:lnSpc>
              <a:spcAft>
                <a:spcPts val="900"/>
              </a:spcAft>
            </a:pPr>
            <a:r>
              <a:rPr lang="en-US" sz="2450" dirty="0"/>
              <a:t>Renea and Frank, both managers, are engaged in an extramarital affair. They try to keep it secret, but are discovered when other employees complain to the company President. Renea and Frank deny any romantic relationship and insist they’re friends. Later, on a business trip, they share a hotel room.</a:t>
            </a:r>
          </a:p>
          <a:p>
            <a:pPr marL="4763">
              <a:lnSpc>
                <a:spcPct val="95000"/>
              </a:lnSpc>
              <a:spcAft>
                <a:spcPts val="1200"/>
              </a:spcAft>
            </a:pPr>
            <a:r>
              <a:rPr lang="en-US" sz="2450" dirty="0"/>
              <a:t>Eventually, they break-up, and they cannot work together in a professional manner. Renea complains to HR that she </a:t>
            </a:r>
          </a:p>
        </p:txBody>
      </p:sp>
      <p:pic>
        <p:nvPicPr>
          <p:cNvPr id="8" name="Picture 6" descr="C:\Users\NRainforth073\AppData\Local\Microsoft\Windows\Temporary Internet Files\Content.IE5\KBETSJTJ\2personmeeting[1].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6330280" y="4419600"/>
            <a:ext cx="4064000" cy="2438400"/>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1379052" y="4790918"/>
            <a:ext cx="4670377" cy="206708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4763" indent="0">
              <a:lnSpc>
                <a:spcPct val="95000"/>
              </a:lnSpc>
              <a:spcAft>
                <a:spcPts val="1200"/>
              </a:spcAft>
              <a:buNone/>
            </a:pPr>
            <a:r>
              <a:rPr lang="en-US" sz="2450" dirty="0"/>
              <a:t>Was sexually harassed and wants Frank fired. The company President values them as employees and doesn’t want to terminate their employment.</a:t>
            </a:r>
          </a:p>
        </p:txBody>
      </p:sp>
      <p:sp>
        <p:nvSpPr>
          <p:cNvPr id="2" name="Footer Placeholder 1">
            <a:extLst>
              <a:ext uri="{FF2B5EF4-FFF2-40B4-BE49-F238E27FC236}">
                <a16:creationId xmlns:a16="http://schemas.microsoft.com/office/drawing/2014/main" xmlns="" id="{0E625AF3-C023-0847-B29C-9948C5DB54F8}"/>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1A4278D0-93BB-7648-A6F3-631A2D80934F}"/>
              </a:ext>
            </a:extLst>
          </p:cNvPr>
          <p:cNvSpPr>
            <a:spLocks noGrp="1"/>
          </p:cNvSpPr>
          <p:nvPr>
            <p:ph type="sldNum" sz="quarter" idx="12"/>
          </p:nvPr>
        </p:nvSpPr>
        <p:spPr/>
        <p:txBody>
          <a:bodyPr/>
          <a:lstStyle/>
          <a:p>
            <a:fld id="{45443ECF-A570-C145-ACE8-4C3387E130F4}" type="slidenum">
              <a:rPr lang="en-US" smtClean="0"/>
              <a:pPr/>
              <a:t>19</a:t>
            </a:fld>
            <a:endParaRPr lang="en-US" dirty="0"/>
          </a:p>
        </p:txBody>
      </p:sp>
    </p:spTree>
    <p:extLst>
      <p:ext uri="{BB962C8B-B14F-4D97-AF65-F5344CB8AC3E}">
        <p14:creationId xmlns:p14="http://schemas.microsoft.com/office/powerpoint/2010/main" val="5274292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OUTSIDE ACTIVITIES COVERED TODAY</a:t>
            </a:r>
          </a:p>
        </p:txBody>
      </p:sp>
      <p:sp>
        <p:nvSpPr>
          <p:cNvPr id="3" name="Content Placeholder 2"/>
          <p:cNvSpPr>
            <a:spLocks noGrp="1"/>
          </p:cNvSpPr>
          <p:nvPr>
            <p:ph idx="1"/>
          </p:nvPr>
        </p:nvSpPr>
        <p:spPr/>
        <p:txBody>
          <a:bodyPr>
            <a:normAutofit lnSpcReduction="10000"/>
          </a:bodyPr>
          <a:lstStyle/>
          <a:p>
            <a:r>
              <a:rPr lang="en-US" dirty="0"/>
              <a:t>Political Activity</a:t>
            </a:r>
          </a:p>
          <a:p>
            <a:r>
              <a:rPr lang="en-US" dirty="0"/>
              <a:t>Positions on LGBQT Rights</a:t>
            </a:r>
          </a:p>
          <a:p>
            <a:r>
              <a:rPr lang="en-US" dirty="0"/>
              <a:t>Romantic Relationships</a:t>
            </a:r>
          </a:p>
          <a:p>
            <a:r>
              <a:rPr lang="en-US" dirty="0"/>
              <a:t>Reproductive Decisions</a:t>
            </a:r>
          </a:p>
          <a:p>
            <a:r>
              <a:rPr lang="en-US" dirty="0"/>
              <a:t>Smoking</a:t>
            </a:r>
          </a:p>
          <a:p>
            <a:r>
              <a:rPr lang="en-US" dirty="0"/>
              <a:t>Gun Ownership</a:t>
            </a:r>
          </a:p>
          <a:p>
            <a:r>
              <a:rPr lang="en-US" dirty="0"/>
              <a:t>Alcohol and Alcoholism</a:t>
            </a:r>
          </a:p>
          <a:p>
            <a:r>
              <a:rPr lang="en-US" dirty="0"/>
              <a:t>Marijuana Use</a:t>
            </a:r>
          </a:p>
          <a:p>
            <a:r>
              <a:rPr lang="en-US" dirty="0"/>
              <a:t>Outside Employment</a:t>
            </a:r>
          </a:p>
          <a:p>
            <a:r>
              <a:rPr lang="en-US" dirty="0"/>
              <a:t>Arrests and Convictions (Ban the Box)</a:t>
            </a:r>
          </a:p>
          <a:p>
            <a:endParaRPr lang="en-US" dirty="0"/>
          </a:p>
          <a:p>
            <a:endParaRPr lang="en-US" dirty="0"/>
          </a:p>
          <a:p>
            <a:endParaRPr lang="en-US" dirty="0"/>
          </a:p>
          <a:p>
            <a:endParaRPr lang="en-US" dirty="0"/>
          </a:p>
        </p:txBody>
      </p:sp>
      <p:sp>
        <p:nvSpPr>
          <p:cNvPr id="4" name="Footer Placeholder 3"/>
          <p:cNvSpPr>
            <a:spLocks noGrp="1"/>
          </p:cNvSpPr>
          <p:nvPr>
            <p:ph type="ftr" sz="quarter" idx="11"/>
          </p:nvPr>
        </p:nvSpPr>
        <p:spPr/>
        <p:txBody>
          <a:bodyPr/>
          <a:lstStyle/>
          <a:p>
            <a:r>
              <a:rPr lang="en-US" dirty="0"/>
              <a:t>DC BAR | September 23, 2019</a:t>
            </a:r>
          </a:p>
        </p:txBody>
      </p:sp>
      <p:sp>
        <p:nvSpPr>
          <p:cNvPr id="5" name="Slide Number Placeholder 4"/>
          <p:cNvSpPr>
            <a:spLocks noGrp="1"/>
          </p:cNvSpPr>
          <p:nvPr>
            <p:ph type="sldNum" sz="quarter" idx="12"/>
          </p:nvPr>
        </p:nvSpPr>
        <p:spPr/>
        <p:txBody>
          <a:bodyPr/>
          <a:lstStyle/>
          <a:p>
            <a:fld id="{45443ECF-A570-C145-ACE8-4C3387E130F4}" type="slidenum">
              <a:rPr lang="en-US" smtClean="0"/>
              <a:pPr/>
              <a:t>2</a:t>
            </a:fld>
            <a:endParaRPr lang="en-US" dirty="0"/>
          </a:p>
        </p:txBody>
      </p:sp>
    </p:spTree>
    <p:extLst>
      <p:ext uri="{BB962C8B-B14F-4D97-AF65-F5344CB8AC3E}">
        <p14:creationId xmlns:p14="http://schemas.microsoft.com/office/powerpoint/2010/main" val="42613582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5084" y="289769"/>
            <a:ext cx="8463775" cy="815525"/>
          </a:xfrm>
        </p:spPr>
        <p:txBody>
          <a:bodyPr/>
          <a:lstStyle/>
          <a:p>
            <a:r>
              <a:rPr lang="en-US" sz="4000" dirty="0">
                <a:latin typeface="Helvetica Light"/>
              </a:rPr>
              <a:t>Possible Prohibited Relationships</a:t>
            </a:r>
          </a:p>
        </p:txBody>
      </p:sp>
      <p:sp>
        <p:nvSpPr>
          <p:cNvPr id="3" name="Content Placeholder 2"/>
          <p:cNvSpPr>
            <a:spLocks noGrp="1"/>
          </p:cNvSpPr>
          <p:nvPr>
            <p:ph idx="1"/>
          </p:nvPr>
        </p:nvSpPr>
        <p:spPr>
          <a:xfrm>
            <a:off x="1410893" y="1420141"/>
            <a:ext cx="8334626" cy="4249270"/>
          </a:xfrm>
        </p:spPr>
        <p:txBody>
          <a:bodyPr>
            <a:noAutofit/>
          </a:bodyPr>
          <a:lstStyle/>
          <a:p>
            <a:pPr>
              <a:spcAft>
                <a:spcPts val="300"/>
              </a:spcAft>
            </a:pPr>
            <a:r>
              <a:rPr lang="en-US" sz="2600" dirty="0"/>
              <a:t>A company can prohibit a wide range of relationships:</a:t>
            </a:r>
          </a:p>
          <a:p>
            <a:pPr marL="568325" lvl="1" indent="-395288">
              <a:buClr>
                <a:schemeClr val="tx1"/>
              </a:buClr>
              <a:buSzPct val="87000"/>
              <a:buFont typeface="Wingdings" panose="05000000000000000000" pitchFamily="2" charset="2"/>
              <a:buChar char="Ø"/>
            </a:pPr>
            <a:r>
              <a:rPr lang="en-US" sz="2500" dirty="0">
                <a:solidFill>
                  <a:srgbClr val="006C92"/>
                </a:solidFill>
              </a:rPr>
              <a:t>Supervisor</a:t>
            </a:r>
            <a:r>
              <a:rPr lang="en-US" sz="2500" dirty="0"/>
              <a:t> and a </a:t>
            </a:r>
            <a:r>
              <a:rPr lang="en-US" sz="2500" dirty="0">
                <a:solidFill>
                  <a:srgbClr val="006C92"/>
                </a:solidFill>
              </a:rPr>
              <a:t>subordinate</a:t>
            </a:r>
            <a:r>
              <a:rPr lang="en-US" sz="2500" dirty="0"/>
              <a:t> (who </a:t>
            </a:r>
            <a:r>
              <a:rPr lang="en-US" sz="2500" dirty="0">
                <a:solidFill>
                  <a:srgbClr val="006C92"/>
                </a:solidFill>
              </a:rPr>
              <a:t>directly reports</a:t>
            </a:r>
            <a:r>
              <a:rPr lang="en-US" sz="2500" dirty="0"/>
              <a:t>)</a:t>
            </a:r>
          </a:p>
          <a:p>
            <a:pPr marL="568325" lvl="1" indent="-395288">
              <a:buClr>
                <a:schemeClr val="tx1"/>
              </a:buClr>
              <a:buSzPct val="87000"/>
              <a:buFont typeface="Wingdings" panose="05000000000000000000" pitchFamily="2" charset="2"/>
              <a:buChar char="Ø"/>
            </a:pPr>
            <a:r>
              <a:rPr lang="en-US" sz="2500" dirty="0">
                <a:solidFill>
                  <a:srgbClr val="006C92"/>
                </a:solidFill>
              </a:rPr>
              <a:t>Supervisor</a:t>
            </a:r>
            <a:r>
              <a:rPr lang="en-US" sz="2500" dirty="0"/>
              <a:t> and a </a:t>
            </a:r>
            <a:r>
              <a:rPr lang="en-US" sz="2500" dirty="0">
                <a:solidFill>
                  <a:srgbClr val="006C92"/>
                </a:solidFill>
              </a:rPr>
              <a:t>subordinate</a:t>
            </a:r>
            <a:r>
              <a:rPr lang="en-US" sz="2500" dirty="0"/>
              <a:t> (who </a:t>
            </a:r>
            <a:r>
              <a:rPr lang="en-US" sz="2500" dirty="0">
                <a:solidFill>
                  <a:srgbClr val="006C92"/>
                </a:solidFill>
              </a:rPr>
              <a:t>reports to a different supervisor</a:t>
            </a:r>
            <a:r>
              <a:rPr lang="en-US" sz="2500" dirty="0"/>
              <a:t>)</a:t>
            </a:r>
          </a:p>
          <a:p>
            <a:pPr marL="568325" lvl="1" indent="-395288">
              <a:buClr>
                <a:schemeClr val="tx1"/>
              </a:buClr>
              <a:buSzPct val="87000"/>
              <a:buFont typeface="Wingdings" panose="05000000000000000000" pitchFamily="2" charset="2"/>
              <a:buChar char="Ø"/>
            </a:pPr>
            <a:r>
              <a:rPr lang="en-US" sz="2500" dirty="0">
                <a:solidFill>
                  <a:srgbClr val="006C92"/>
                </a:solidFill>
              </a:rPr>
              <a:t>Supervisor </a:t>
            </a:r>
            <a:r>
              <a:rPr lang="en-US" sz="2500" dirty="0"/>
              <a:t>and a </a:t>
            </a:r>
            <a:r>
              <a:rPr lang="en-US" sz="2500" dirty="0">
                <a:solidFill>
                  <a:srgbClr val="006C92"/>
                </a:solidFill>
              </a:rPr>
              <a:t>subordinate </a:t>
            </a:r>
            <a:r>
              <a:rPr lang="en-US" sz="2500" dirty="0"/>
              <a:t>in the </a:t>
            </a:r>
            <a:r>
              <a:rPr lang="en-US" sz="2500" dirty="0">
                <a:solidFill>
                  <a:srgbClr val="006C92"/>
                </a:solidFill>
              </a:rPr>
              <a:t>same reporting chain</a:t>
            </a:r>
          </a:p>
          <a:p>
            <a:pPr marL="568325" lvl="1" indent="-395288">
              <a:buClr>
                <a:schemeClr val="tx1"/>
              </a:buClr>
              <a:buSzPct val="87000"/>
              <a:buFont typeface="Wingdings" panose="05000000000000000000" pitchFamily="2" charset="2"/>
              <a:buChar char="Ø"/>
            </a:pPr>
            <a:r>
              <a:rPr lang="en-US" sz="2500" dirty="0"/>
              <a:t>Two</a:t>
            </a:r>
            <a:r>
              <a:rPr lang="en-US" sz="2500" dirty="0">
                <a:solidFill>
                  <a:srgbClr val="006C92"/>
                </a:solidFill>
              </a:rPr>
              <a:t> supervisors</a:t>
            </a:r>
          </a:p>
          <a:p>
            <a:pPr marL="568325" lvl="1" indent="-395288">
              <a:buClr>
                <a:schemeClr val="tx1"/>
              </a:buClr>
              <a:buSzPct val="87000"/>
              <a:buFont typeface="Wingdings" panose="05000000000000000000" pitchFamily="2" charset="2"/>
              <a:buChar char="Ø"/>
            </a:pPr>
            <a:r>
              <a:rPr lang="en-US" sz="2500" dirty="0"/>
              <a:t>Two </a:t>
            </a:r>
            <a:r>
              <a:rPr lang="en-US" sz="2500" dirty="0">
                <a:solidFill>
                  <a:srgbClr val="006C92"/>
                </a:solidFill>
              </a:rPr>
              <a:t>co-workers</a:t>
            </a:r>
            <a:r>
              <a:rPr lang="en-US" sz="2500" dirty="0"/>
              <a:t> in the </a:t>
            </a:r>
            <a:r>
              <a:rPr lang="en-US" sz="2500" dirty="0">
                <a:solidFill>
                  <a:srgbClr val="006C92"/>
                </a:solidFill>
              </a:rPr>
              <a:t>same department</a:t>
            </a:r>
          </a:p>
          <a:p>
            <a:pPr marL="568325" lvl="1" indent="-395288">
              <a:buClr>
                <a:schemeClr val="tx1"/>
              </a:buClr>
              <a:buSzPct val="87000"/>
              <a:buFont typeface="Wingdings" panose="05000000000000000000" pitchFamily="2" charset="2"/>
              <a:buChar char="Ø"/>
            </a:pPr>
            <a:r>
              <a:rPr lang="en-US" sz="2500" dirty="0"/>
              <a:t>Two </a:t>
            </a:r>
            <a:r>
              <a:rPr lang="en-US" sz="2500" dirty="0">
                <a:solidFill>
                  <a:srgbClr val="006C92"/>
                </a:solidFill>
              </a:rPr>
              <a:t>co-workers</a:t>
            </a:r>
            <a:r>
              <a:rPr lang="en-US" sz="2500" dirty="0"/>
              <a:t> in </a:t>
            </a:r>
            <a:r>
              <a:rPr lang="en-US" sz="2500" dirty="0">
                <a:solidFill>
                  <a:srgbClr val="006C92"/>
                </a:solidFill>
              </a:rPr>
              <a:t>different departments</a:t>
            </a:r>
          </a:p>
        </p:txBody>
      </p:sp>
      <p:sp>
        <p:nvSpPr>
          <p:cNvPr id="4" name="Footer Placeholder 3">
            <a:extLst>
              <a:ext uri="{FF2B5EF4-FFF2-40B4-BE49-F238E27FC236}">
                <a16:creationId xmlns:a16="http://schemas.microsoft.com/office/drawing/2014/main" xmlns="" id="{FAA24F4D-6159-D542-94E7-990368DD46E6}"/>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0E489AD9-36EC-AE4D-9B82-2AB45A361D91}"/>
              </a:ext>
            </a:extLst>
          </p:cNvPr>
          <p:cNvSpPr>
            <a:spLocks noGrp="1"/>
          </p:cNvSpPr>
          <p:nvPr>
            <p:ph type="sldNum" sz="quarter" idx="12"/>
          </p:nvPr>
        </p:nvSpPr>
        <p:spPr/>
        <p:txBody>
          <a:bodyPr/>
          <a:lstStyle/>
          <a:p>
            <a:fld id="{45443ECF-A570-C145-ACE8-4C3387E130F4}" type="slidenum">
              <a:rPr lang="en-US" smtClean="0"/>
              <a:pPr/>
              <a:t>20</a:t>
            </a:fld>
            <a:endParaRPr lang="en-US" dirty="0"/>
          </a:p>
        </p:txBody>
      </p:sp>
    </p:spTree>
    <p:extLst>
      <p:ext uri="{BB962C8B-B14F-4D97-AF65-F5344CB8AC3E}">
        <p14:creationId xmlns:p14="http://schemas.microsoft.com/office/powerpoint/2010/main" val="183866249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6259" y="280342"/>
            <a:ext cx="8070059" cy="815525"/>
          </a:xfrm>
        </p:spPr>
        <p:txBody>
          <a:bodyPr>
            <a:normAutofit fontScale="90000"/>
          </a:bodyPr>
          <a:lstStyle/>
          <a:p>
            <a:r>
              <a:rPr lang="en-US" sz="4800" dirty="0">
                <a:latin typeface="Helvetica Light"/>
              </a:rPr>
              <a:t>Employer Best Practices</a:t>
            </a:r>
          </a:p>
        </p:txBody>
      </p:sp>
      <p:sp>
        <p:nvSpPr>
          <p:cNvPr id="3" name="Content Placeholder 2"/>
          <p:cNvSpPr>
            <a:spLocks noGrp="1"/>
          </p:cNvSpPr>
          <p:nvPr>
            <p:ph idx="1"/>
          </p:nvPr>
        </p:nvSpPr>
        <p:spPr>
          <a:xfrm>
            <a:off x="1865024" y="1435663"/>
            <a:ext cx="7955693" cy="4303060"/>
          </a:xfrm>
        </p:spPr>
        <p:txBody>
          <a:bodyPr>
            <a:noAutofit/>
          </a:bodyPr>
          <a:lstStyle/>
          <a:p>
            <a:pPr>
              <a:spcAft>
                <a:spcPts val="900"/>
              </a:spcAft>
            </a:pPr>
            <a:r>
              <a:rPr lang="en-US" sz="2800" dirty="0"/>
              <a:t>Decide which relationships to prohibit</a:t>
            </a:r>
          </a:p>
          <a:p>
            <a:pPr>
              <a:spcAft>
                <a:spcPts val="600"/>
              </a:spcAft>
            </a:pPr>
            <a:r>
              <a:rPr lang="en-US" sz="2800" dirty="0"/>
              <a:t>Establish procedures to minimize potential issues</a:t>
            </a:r>
          </a:p>
          <a:p>
            <a:pPr marL="803275" lvl="1" indent="-339725">
              <a:spcAft>
                <a:spcPts val="600"/>
              </a:spcAft>
              <a:buClr>
                <a:schemeClr val="tx1"/>
              </a:buClr>
              <a:buSzPct val="87000"/>
              <a:buFont typeface="Wingdings" panose="05000000000000000000" pitchFamily="2" charset="2"/>
              <a:buChar char="Ø"/>
            </a:pPr>
            <a:r>
              <a:rPr lang="en-US" sz="2500" dirty="0"/>
              <a:t>Re-assign an employee to a                        different department to avoid                        reporting problems</a:t>
            </a:r>
          </a:p>
          <a:p>
            <a:pPr marL="803275" lvl="1" indent="-339725">
              <a:spcAft>
                <a:spcPts val="600"/>
              </a:spcAft>
              <a:buClr>
                <a:schemeClr val="tx1"/>
              </a:buClr>
              <a:buSzPct val="87000"/>
              <a:buFont typeface="Wingdings" panose="05000000000000000000" pitchFamily="2" charset="2"/>
              <a:buChar char="Ø"/>
            </a:pPr>
            <a:r>
              <a:rPr lang="en-US" sz="2500" dirty="0"/>
              <a:t>Have subordinate report to a                            different supervisor</a:t>
            </a:r>
          </a:p>
          <a:p>
            <a:r>
              <a:rPr lang="en-US" sz="2800" dirty="0"/>
              <a:t>Require employees disclose any intra-office romance</a:t>
            </a:r>
          </a:p>
        </p:txBody>
      </p:sp>
      <p:pic>
        <p:nvPicPr>
          <p:cNvPr id="7" name="Picture 6" descr="C:\Users\NRainforth073\AppData\Local\Microsoft\Windows\Temporary Internet Files\Content.IE5\UOTNADJF\evaluation[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202776" y="2916424"/>
            <a:ext cx="3124200" cy="234315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xmlns="" id="{9110F674-251F-C945-A8AF-98A4E4BB54DA}"/>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3E469261-10B2-AA4B-BA72-9003E4F131B3}"/>
              </a:ext>
            </a:extLst>
          </p:cNvPr>
          <p:cNvSpPr>
            <a:spLocks noGrp="1"/>
          </p:cNvSpPr>
          <p:nvPr>
            <p:ph type="sldNum" sz="quarter" idx="12"/>
          </p:nvPr>
        </p:nvSpPr>
        <p:spPr/>
        <p:txBody>
          <a:bodyPr/>
          <a:lstStyle/>
          <a:p>
            <a:fld id="{45443ECF-A570-C145-ACE8-4C3387E130F4}" type="slidenum">
              <a:rPr lang="en-US" smtClean="0"/>
              <a:pPr/>
              <a:t>21</a:t>
            </a:fld>
            <a:endParaRPr lang="en-US" dirty="0"/>
          </a:p>
        </p:txBody>
      </p:sp>
    </p:spTree>
    <p:extLst>
      <p:ext uri="{BB962C8B-B14F-4D97-AF65-F5344CB8AC3E}">
        <p14:creationId xmlns:p14="http://schemas.microsoft.com/office/powerpoint/2010/main" val="1108395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6259" y="280342"/>
            <a:ext cx="8070059" cy="815525"/>
          </a:xfrm>
        </p:spPr>
        <p:txBody>
          <a:bodyPr>
            <a:normAutofit fontScale="90000"/>
          </a:bodyPr>
          <a:lstStyle/>
          <a:p>
            <a:r>
              <a:rPr lang="en-US" sz="4800" dirty="0">
                <a:latin typeface="Helvetica Light"/>
              </a:rPr>
              <a:t>Employer Best Practices</a:t>
            </a:r>
          </a:p>
        </p:txBody>
      </p:sp>
      <p:sp>
        <p:nvSpPr>
          <p:cNvPr id="3" name="Content Placeholder 2"/>
          <p:cNvSpPr>
            <a:spLocks noGrp="1"/>
          </p:cNvSpPr>
          <p:nvPr>
            <p:ph idx="1"/>
          </p:nvPr>
        </p:nvSpPr>
        <p:spPr>
          <a:xfrm>
            <a:off x="1842723" y="1368756"/>
            <a:ext cx="5658333" cy="4303060"/>
          </a:xfrm>
        </p:spPr>
        <p:txBody>
          <a:bodyPr>
            <a:noAutofit/>
          </a:bodyPr>
          <a:lstStyle/>
          <a:p>
            <a:pPr>
              <a:lnSpc>
                <a:spcPct val="98000"/>
              </a:lnSpc>
              <a:spcAft>
                <a:spcPts val="200"/>
              </a:spcAft>
            </a:pPr>
            <a:r>
              <a:rPr lang="en-US" sz="2800" dirty="0"/>
              <a:t>“Love Contract”</a:t>
            </a:r>
          </a:p>
          <a:p>
            <a:pPr marL="803275" lvl="1" indent="-339725">
              <a:lnSpc>
                <a:spcPct val="98000"/>
              </a:lnSpc>
              <a:buClr>
                <a:schemeClr val="tx1"/>
              </a:buClr>
              <a:buSzPct val="87000"/>
              <a:buFont typeface="Wingdings" panose="05000000000000000000" pitchFamily="2" charset="2"/>
              <a:buChar char="Ø"/>
            </a:pPr>
            <a:r>
              <a:rPr lang="en-US" sz="2500" dirty="0"/>
              <a:t>Relationship is consensual</a:t>
            </a:r>
          </a:p>
          <a:p>
            <a:pPr marL="803275" lvl="1" indent="-339725">
              <a:lnSpc>
                <a:spcPct val="98000"/>
              </a:lnSpc>
              <a:spcAft>
                <a:spcPts val="200"/>
              </a:spcAft>
              <a:buClr>
                <a:schemeClr val="tx1"/>
              </a:buClr>
              <a:buSzPct val="87000"/>
              <a:buFont typeface="Wingdings" panose="05000000000000000000" pitchFamily="2" charset="2"/>
              <a:buChar char="Ø"/>
            </a:pPr>
            <a:r>
              <a:rPr lang="en-US" sz="2500" dirty="0"/>
              <a:t>Will comply with the company’s                    anti-harassment policy</a:t>
            </a:r>
          </a:p>
          <a:p>
            <a:pPr marL="803275" lvl="1" indent="-339725">
              <a:lnSpc>
                <a:spcPct val="98000"/>
              </a:lnSpc>
              <a:spcAft>
                <a:spcPts val="1200"/>
              </a:spcAft>
              <a:buClr>
                <a:schemeClr val="tx1"/>
              </a:buClr>
              <a:buSzPct val="87000"/>
              <a:buFont typeface="Wingdings" panose="05000000000000000000" pitchFamily="2" charset="2"/>
              <a:buChar char="Ø"/>
            </a:pPr>
            <a:r>
              <a:rPr lang="en-US" sz="2500" dirty="0"/>
              <a:t>Changes in the relationship                           status will be reported</a:t>
            </a:r>
          </a:p>
          <a:p>
            <a:pPr>
              <a:lnSpc>
                <a:spcPct val="96000"/>
              </a:lnSpc>
              <a:spcAft>
                <a:spcPts val="900"/>
              </a:spcAft>
            </a:pPr>
            <a:r>
              <a:rPr lang="en-US" sz="2700" dirty="0"/>
              <a:t>Establish a no-fraternization policy with clearly defined consequences for violation, including termination of one or both employees</a:t>
            </a:r>
          </a:p>
        </p:txBody>
      </p:sp>
      <p:pic>
        <p:nvPicPr>
          <p:cNvPr id="7" name="Picture 6" descr="C:\Users\NRainforth073\AppData\Local\Microsoft\Windows\Temporary Internet Files\Content.IE5\UOTNADJF\evaluation[1].jpg"/>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054781" y="2876668"/>
            <a:ext cx="3124200" cy="2343150"/>
          </a:xfrm>
          <a:prstGeom prst="rect">
            <a:avLst/>
          </a:prstGeom>
          <a:noFill/>
          <a:extLst>
            <a:ext uri="{909E8E84-426E-40DD-AFC4-6F175D3DCCD1}">
              <a14:hiddenFill xmlns:a14="http://schemas.microsoft.com/office/drawing/2010/main">
                <a:solidFill>
                  <a:srgbClr val="FFFFFF"/>
                </a:solidFill>
              </a14:hiddenFill>
            </a:ext>
          </a:extLst>
        </p:spPr>
      </p:pic>
      <p:sp>
        <p:nvSpPr>
          <p:cNvPr id="2" name="Footer Placeholder 1">
            <a:extLst>
              <a:ext uri="{FF2B5EF4-FFF2-40B4-BE49-F238E27FC236}">
                <a16:creationId xmlns:a16="http://schemas.microsoft.com/office/drawing/2014/main" xmlns="" id="{B60CECED-958E-224A-9E5B-B3481B28C0BB}"/>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193BFD37-27E4-3841-9084-A13ABF2485FF}"/>
              </a:ext>
            </a:extLst>
          </p:cNvPr>
          <p:cNvSpPr>
            <a:spLocks noGrp="1"/>
          </p:cNvSpPr>
          <p:nvPr>
            <p:ph type="sldNum" sz="quarter" idx="12"/>
          </p:nvPr>
        </p:nvSpPr>
        <p:spPr/>
        <p:txBody>
          <a:bodyPr/>
          <a:lstStyle/>
          <a:p>
            <a:fld id="{45443ECF-A570-C145-ACE8-4C3387E130F4}" type="slidenum">
              <a:rPr lang="en-US" smtClean="0"/>
              <a:pPr/>
              <a:t>22</a:t>
            </a:fld>
            <a:endParaRPr lang="en-US" dirty="0"/>
          </a:p>
        </p:txBody>
      </p:sp>
    </p:spTree>
    <p:extLst>
      <p:ext uri="{BB962C8B-B14F-4D97-AF65-F5344CB8AC3E}">
        <p14:creationId xmlns:p14="http://schemas.microsoft.com/office/powerpoint/2010/main" val="1011507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1311425" y="1485883"/>
            <a:ext cx="7422297" cy="4215162"/>
          </a:xfrm>
          <a:prstGeom prst="rect">
            <a:avLst/>
          </a:prstGeom>
          <a:ln>
            <a:solidFill>
              <a:srgbClr val="5A969C"/>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lnSpc>
                <a:spcPct val="97000"/>
              </a:lnSpc>
              <a:spcAft>
                <a:spcPts val="1200"/>
              </a:spcAft>
              <a:buNone/>
            </a:pPr>
            <a:r>
              <a:rPr lang="en-US" sz="2550" i="1" dirty="0">
                <a:solidFill>
                  <a:prstClr val="black"/>
                </a:solidFill>
                <a:latin typeface="Helvetica Light"/>
              </a:rPr>
              <a:t>In the interest of maintaining an unbiased work environment, the organization has adopted a     No Fraternization Policy.</a:t>
            </a:r>
          </a:p>
          <a:p>
            <a:pPr marL="119063" lvl="1" indent="0">
              <a:lnSpc>
                <a:spcPct val="97000"/>
              </a:lnSpc>
              <a:spcAft>
                <a:spcPts val="1200"/>
              </a:spcAft>
              <a:buNone/>
            </a:pPr>
            <a:r>
              <a:rPr lang="en-US" sz="2550" i="1" dirty="0">
                <a:solidFill>
                  <a:prstClr val="black"/>
                </a:solidFill>
                <a:latin typeface="Helvetica Light"/>
              </a:rPr>
              <a:t>Romantic and dating relationships between employees – especially those in a supervisor-subordinate relationship – are discouraged and should be avoided.  Romantic relationships in the workplace may be destructive to effective employment relations and could create conflicts of interest and morale problems. . . . </a:t>
            </a:r>
            <a:endParaRPr lang="en-US" sz="2550" dirty="0">
              <a:solidFill>
                <a:prstClr val="black"/>
              </a:solidFill>
              <a:latin typeface="Helvetica Light"/>
            </a:endParaRPr>
          </a:p>
        </p:txBody>
      </p:sp>
      <p:sp>
        <p:nvSpPr>
          <p:cNvPr id="9" name="TextBox 8"/>
          <p:cNvSpPr txBox="1"/>
          <p:nvPr/>
        </p:nvSpPr>
        <p:spPr>
          <a:xfrm>
            <a:off x="8529346" y="5361850"/>
            <a:ext cx="736099" cy="1169551"/>
          </a:xfrm>
          <a:prstGeom prst="rect">
            <a:avLst/>
          </a:prstGeom>
          <a:noFill/>
        </p:spPr>
        <p:txBody>
          <a:bodyPr wrap="none" rtlCol="0">
            <a:spAutoFit/>
          </a:bodyPr>
          <a:lstStyle/>
          <a:p>
            <a:pPr>
              <a:lnSpc>
                <a:spcPts val="8400"/>
              </a:lnSpc>
            </a:pPr>
            <a:r>
              <a:rPr lang="en-US" sz="8600" b="1" i="1" dirty="0">
                <a:solidFill>
                  <a:srgbClr val="5A969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598934" y="1039138"/>
            <a:ext cx="830677" cy="1415772"/>
          </a:xfrm>
          <a:prstGeom prst="rect">
            <a:avLst/>
          </a:prstGeom>
          <a:noFill/>
        </p:spPr>
        <p:txBody>
          <a:bodyPr wrap="none" rtlCol="0">
            <a:spAutoFit/>
          </a:bodyPr>
          <a:lstStyle/>
          <a:p>
            <a:r>
              <a:rPr lang="en-US" sz="8600" b="1" i="1" dirty="0">
                <a:solidFill>
                  <a:srgbClr val="5A969C"/>
                </a:solidFill>
                <a:cs typeface="Times New Roman" panose="02020603050405020304" pitchFamily="18" charset="0"/>
              </a:rPr>
              <a:t>“</a:t>
            </a:r>
          </a:p>
        </p:txBody>
      </p:sp>
      <p:sp>
        <p:nvSpPr>
          <p:cNvPr id="7" name="Title 1"/>
          <p:cNvSpPr>
            <a:spLocks noGrp="1"/>
          </p:cNvSpPr>
          <p:nvPr>
            <p:ph type="title"/>
          </p:nvPr>
        </p:nvSpPr>
        <p:spPr>
          <a:xfrm>
            <a:off x="1791630" y="304369"/>
            <a:ext cx="8631043" cy="815525"/>
          </a:xfrm>
        </p:spPr>
        <p:txBody>
          <a:bodyPr/>
          <a:lstStyle/>
          <a:p>
            <a:r>
              <a:rPr lang="en-US" sz="4100" dirty="0">
                <a:latin typeface="Helvetica Light"/>
              </a:rPr>
              <a:t>Sample ‘No Fraternization’ Policy</a:t>
            </a:r>
          </a:p>
        </p:txBody>
      </p:sp>
      <p:sp>
        <p:nvSpPr>
          <p:cNvPr id="2" name="Footer Placeholder 1">
            <a:extLst>
              <a:ext uri="{FF2B5EF4-FFF2-40B4-BE49-F238E27FC236}">
                <a16:creationId xmlns:a16="http://schemas.microsoft.com/office/drawing/2014/main" xmlns="" id="{AD670639-0907-DC4B-B631-16F25E80EC3E}"/>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D339B917-0D42-EC46-999C-A01264B9FC2A}"/>
              </a:ext>
            </a:extLst>
          </p:cNvPr>
          <p:cNvSpPr>
            <a:spLocks noGrp="1"/>
          </p:cNvSpPr>
          <p:nvPr>
            <p:ph type="sldNum" sz="quarter" idx="12"/>
          </p:nvPr>
        </p:nvSpPr>
        <p:spPr/>
        <p:txBody>
          <a:bodyPr/>
          <a:lstStyle/>
          <a:p>
            <a:fld id="{45443ECF-A570-C145-ACE8-4C3387E130F4}" type="slidenum">
              <a:rPr lang="en-US" smtClean="0"/>
              <a:pPr/>
              <a:t>23</a:t>
            </a:fld>
            <a:endParaRPr lang="en-US" dirty="0"/>
          </a:p>
        </p:txBody>
      </p:sp>
    </p:spTree>
    <p:extLst>
      <p:ext uri="{BB962C8B-B14F-4D97-AF65-F5344CB8AC3E}">
        <p14:creationId xmlns:p14="http://schemas.microsoft.com/office/powerpoint/2010/main" val="92596923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a:xfrm>
            <a:off x="1632375" y="1828800"/>
            <a:ext cx="7543800" cy="2967336"/>
          </a:xfrm>
          <a:prstGeom prst="rect">
            <a:avLst/>
          </a:prstGeom>
          <a:ln>
            <a:solidFill>
              <a:srgbClr val="5A969C"/>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5563" lvl="1" indent="0">
              <a:spcAft>
                <a:spcPts val="1200"/>
              </a:spcAft>
              <a:buNone/>
            </a:pPr>
            <a:r>
              <a:rPr lang="en-US" sz="2400" i="1" dirty="0">
                <a:solidFill>
                  <a:srgbClr val="29A2AD"/>
                </a:solidFill>
                <a:latin typeface="Helvetica Light"/>
              </a:rPr>
              <a:t>(con’t)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Should a romantic or dating relationship begin to occur, both employees need to communicate the relationship to the Senior Vice President of Operations, who will make every attempt to treat the information confidentially and may consider a transfer, reassignment, or other appropriate action.</a:t>
            </a:r>
          </a:p>
          <a:p>
            <a:pPr marL="119063" lvl="1" indent="0">
              <a:spcAft>
                <a:spcPts val="1200"/>
              </a:spcAft>
              <a:buNone/>
            </a:pPr>
            <a:r>
              <a:rPr lang="en-US" sz="2550" i="1" dirty="0">
                <a:solidFill>
                  <a:prstClr val="black"/>
                </a:solidFill>
                <a:latin typeface="Helvetica Light"/>
              </a:rPr>
              <a:t> </a:t>
            </a:r>
            <a:endParaRPr lang="en-US" sz="2550" dirty="0">
              <a:solidFill>
                <a:prstClr val="black"/>
              </a:solidFill>
              <a:latin typeface="Helvetica Light"/>
            </a:endParaRPr>
          </a:p>
        </p:txBody>
      </p:sp>
      <p:sp>
        <p:nvSpPr>
          <p:cNvPr id="9" name="TextBox 8"/>
          <p:cNvSpPr txBox="1"/>
          <p:nvPr/>
        </p:nvSpPr>
        <p:spPr>
          <a:xfrm>
            <a:off x="8808126" y="4182072"/>
            <a:ext cx="736099" cy="1169551"/>
          </a:xfrm>
          <a:prstGeom prst="rect">
            <a:avLst/>
          </a:prstGeom>
          <a:noFill/>
        </p:spPr>
        <p:txBody>
          <a:bodyPr wrap="none" rtlCol="0">
            <a:spAutoFit/>
          </a:bodyPr>
          <a:lstStyle/>
          <a:p>
            <a:pPr>
              <a:lnSpc>
                <a:spcPts val="8400"/>
              </a:lnSpc>
            </a:pPr>
            <a:r>
              <a:rPr lang="en-US" sz="8600" b="1" i="1" dirty="0">
                <a:solidFill>
                  <a:srgbClr val="5A969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1092702" y="1273314"/>
            <a:ext cx="830677" cy="1415772"/>
          </a:xfrm>
          <a:prstGeom prst="rect">
            <a:avLst/>
          </a:prstGeom>
          <a:noFill/>
        </p:spPr>
        <p:txBody>
          <a:bodyPr wrap="none" rtlCol="0">
            <a:spAutoFit/>
          </a:bodyPr>
          <a:lstStyle/>
          <a:p>
            <a:r>
              <a:rPr lang="en-US" sz="8600" b="1" i="1" dirty="0">
                <a:solidFill>
                  <a:srgbClr val="5A969C"/>
                </a:solidFill>
                <a:cs typeface="Times New Roman" panose="02020603050405020304" pitchFamily="18" charset="0"/>
              </a:rPr>
              <a:t>“</a:t>
            </a:r>
          </a:p>
        </p:txBody>
      </p:sp>
      <p:sp>
        <p:nvSpPr>
          <p:cNvPr id="7" name="Title 1"/>
          <p:cNvSpPr>
            <a:spLocks noGrp="1"/>
          </p:cNvSpPr>
          <p:nvPr>
            <p:ph type="title"/>
          </p:nvPr>
        </p:nvSpPr>
        <p:spPr>
          <a:xfrm>
            <a:off x="1791630" y="304369"/>
            <a:ext cx="8631043" cy="815525"/>
          </a:xfrm>
        </p:spPr>
        <p:txBody>
          <a:bodyPr/>
          <a:lstStyle/>
          <a:p>
            <a:r>
              <a:rPr lang="en-US" sz="4100" dirty="0">
                <a:latin typeface="Helvetica Light"/>
              </a:rPr>
              <a:t>Sample ‘No Fraternization’ Policy</a:t>
            </a:r>
          </a:p>
        </p:txBody>
      </p:sp>
      <p:sp>
        <p:nvSpPr>
          <p:cNvPr id="2" name="Footer Placeholder 1">
            <a:extLst>
              <a:ext uri="{FF2B5EF4-FFF2-40B4-BE49-F238E27FC236}">
                <a16:creationId xmlns:a16="http://schemas.microsoft.com/office/drawing/2014/main" xmlns="" id="{54396251-594F-5A4D-A8E7-BB84A14B3DF2}"/>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CD938D21-9294-3944-A941-541E41E41185}"/>
              </a:ext>
            </a:extLst>
          </p:cNvPr>
          <p:cNvSpPr>
            <a:spLocks noGrp="1"/>
          </p:cNvSpPr>
          <p:nvPr>
            <p:ph type="sldNum" sz="quarter" idx="12"/>
          </p:nvPr>
        </p:nvSpPr>
        <p:spPr/>
        <p:txBody>
          <a:bodyPr/>
          <a:lstStyle/>
          <a:p>
            <a:fld id="{45443ECF-A570-C145-ACE8-4C3387E130F4}" type="slidenum">
              <a:rPr lang="en-US" smtClean="0"/>
              <a:pPr/>
              <a:t>24</a:t>
            </a:fld>
            <a:endParaRPr lang="en-US" dirty="0"/>
          </a:p>
        </p:txBody>
      </p:sp>
    </p:spTree>
    <p:extLst>
      <p:ext uri="{BB962C8B-B14F-4D97-AF65-F5344CB8AC3E}">
        <p14:creationId xmlns:p14="http://schemas.microsoft.com/office/powerpoint/2010/main" val="209840967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txBox="1">
            <a:spLocks noChangeArrowheads="1"/>
          </p:cNvSpPr>
          <p:nvPr/>
        </p:nvSpPr>
        <p:spPr>
          <a:xfrm>
            <a:off x="1652856" y="1852520"/>
            <a:ext cx="7543800" cy="2967336"/>
          </a:xfrm>
          <a:prstGeom prst="rect">
            <a:avLst/>
          </a:prstGeom>
          <a:ln>
            <a:solidFill>
              <a:srgbClr val="0070C0"/>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spcAft>
                <a:spcPts val="1200"/>
              </a:spcAft>
              <a:buNone/>
            </a:pPr>
            <a:r>
              <a:rPr lang="en-US" sz="2550" i="1" dirty="0">
                <a:solidFill>
                  <a:prstClr val="black"/>
                </a:solidFill>
                <a:latin typeface="Helvetica Light"/>
              </a:rPr>
              <a:t>Dating or sexual relationships between supervisors and their direct reports are prohibited. Therefore, it is a violation of company policy for a supervisor to engage in dating or a sexual relationship with an employee whom he/she supervises or over whom he/she is in a position to exercise authority in any way. </a:t>
            </a:r>
            <a:endParaRPr lang="en-US" sz="2550" dirty="0">
              <a:solidFill>
                <a:prstClr val="black"/>
              </a:solidFill>
              <a:latin typeface="Helvetica Light"/>
            </a:endParaRPr>
          </a:p>
        </p:txBody>
      </p:sp>
      <p:sp>
        <p:nvSpPr>
          <p:cNvPr id="6" name="TextBox 5"/>
          <p:cNvSpPr txBox="1"/>
          <p:nvPr/>
        </p:nvSpPr>
        <p:spPr>
          <a:xfrm>
            <a:off x="9171006" y="4163205"/>
            <a:ext cx="736099" cy="1169551"/>
          </a:xfrm>
          <a:prstGeom prst="rect">
            <a:avLst/>
          </a:prstGeom>
          <a:noFill/>
        </p:spPr>
        <p:txBody>
          <a:bodyPr wrap="none" rtlCol="0">
            <a:spAutoFit/>
          </a:bodyPr>
          <a:lstStyle/>
          <a:p>
            <a:pPr>
              <a:lnSpc>
                <a:spcPts val="8400"/>
              </a:lnSpc>
            </a:pPr>
            <a:r>
              <a:rPr lang="en-US" sz="8600" b="1" i="1" dirty="0">
                <a:solidFill>
                  <a:srgbClr val="0070C0"/>
                </a:solidFill>
                <a:latin typeface="Times New Roman" panose="02020603050405020304" pitchFamily="18" charset="0"/>
                <a:cs typeface="Times New Roman" panose="02020603050405020304" pitchFamily="18" charset="0"/>
              </a:rPr>
              <a:t>”</a:t>
            </a:r>
          </a:p>
        </p:txBody>
      </p:sp>
      <p:sp>
        <p:nvSpPr>
          <p:cNvPr id="7" name="TextBox 6"/>
          <p:cNvSpPr txBox="1"/>
          <p:nvPr/>
        </p:nvSpPr>
        <p:spPr>
          <a:xfrm>
            <a:off x="942407" y="1273314"/>
            <a:ext cx="830677" cy="1415772"/>
          </a:xfrm>
          <a:prstGeom prst="rect">
            <a:avLst/>
          </a:prstGeom>
          <a:noFill/>
        </p:spPr>
        <p:txBody>
          <a:bodyPr wrap="none" rtlCol="0">
            <a:spAutoFit/>
          </a:bodyPr>
          <a:lstStyle/>
          <a:p>
            <a:r>
              <a:rPr lang="en-US" sz="8600" b="1" i="1" dirty="0">
                <a:solidFill>
                  <a:srgbClr val="0070C0"/>
                </a:solidFill>
                <a:cs typeface="Times New Roman" panose="02020603050405020304" pitchFamily="18" charset="0"/>
              </a:rPr>
              <a:t>“</a:t>
            </a:r>
          </a:p>
        </p:txBody>
      </p:sp>
      <p:sp>
        <p:nvSpPr>
          <p:cNvPr id="9" name="Title 1"/>
          <p:cNvSpPr>
            <a:spLocks noGrp="1"/>
          </p:cNvSpPr>
          <p:nvPr>
            <p:ph type="title"/>
          </p:nvPr>
        </p:nvSpPr>
        <p:spPr>
          <a:xfrm>
            <a:off x="1791630" y="304369"/>
            <a:ext cx="8631043" cy="815525"/>
          </a:xfrm>
        </p:spPr>
        <p:txBody>
          <a:bodyPr/>
          <a:lstStyle/>
          <a:p>
            <a:r>
              <a:rPr lang="en-US" sz="4100" dirty="0">
                <a:latin typeface="Helvetica Light"/>
              </a:rPr>
              <a:t>Sample ‘No Fraternization’ Policy</a:t>
            </a:r>
          </a:p>
        </p:txBody>
      </p:sp>
      <p:sp>
        <p:nvSpPr>
          <p:cNvPr id="2" name="Footer Placeholder 1">
            <a:extLst>
              <a:ext uri="{FF2B5EF4-FFF2-40B4-BE49-F238E27FC236}">
                <a16:creationId xmlns:a16="http://schemas.microsoft.com/office/drawing/2014/main" xmlns="" id="{4D8505CE-9EC0-0D44-971C-309D28E2B76C}"/>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3D8B6808-55A4-8E48-B2DE-20F5BBC9C72E}"/>
              </a:ext>
            </a:extLst>
          </p:cNvPr>
          <p:cNvSpPr>
            <a:spLocks noGrp="1"/>
          </p:cNvSpPr>
          <p:nvPr>
            <p:ph type="sldNum" sz="quarter" idx="12"/>
          </p:nvPr>
        </p:nvSpPr>
        <p:spPr/>
        <p:txBody>
          <a:bodyPr/>
          <a:lstStyle/>
          <a:p>
            <a:fld id="{45443ECF-A570-C145-ACE8-4C3387E130F4}" type="slidenum">
              <a:rPr lang="en-US" smtClean="0"/>
              <a:pPr/>
              <a:t>25</a:t>
            </a:fld>
            <a:endParaRPr lang="en-US" dirty="0"/>
          </a:p>
        </p:txBody>
      </p:sp>
    </p:spTree>
    <p:extLst>
      <p:ext uri="{BB962C8B-B14F-4D97-AF65-F5344CB8AC3E}">
        <p14:creationId xmlns:p14="http://schemas.microsoft.com/office/powerpoint/2010/main" val="19949734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854" y="289768"/>
            <a:ext cx="8396868" cy="815525"/>
          </a:xfrm>
        </p:spPr>
        <p:txBody>
          <a:bodyPr/>
          <a:lstStyle/>
          <a:p>
            <a:r>
              <a:rPr lang="en-US" sz="4200" dirty="0">
                <a:latin typeface="Helvetica Light"/>
              </a:rPr>
              <a:t>Romantic Relationships: Case 1</a:t>
            </a:r>
          </a:p>
        </p:txBody>
      </p:sp>
      <p:sp>
        <p:nvSpPr>
          <p:cNvPr id="4" name="Content Placeholder 2"/>
          <p:cNvSpPr txBox="1">
            <a:spLocks/>
          </p:cNvSpPr>
          <p:nvPr/>
        </p:nvSpPr>
        <p:spPr>
          <a:xfrm>
            <a:off x="1108895" y="1377903"/>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2400" b="1" i="1" dirty="0">
                <a:solidFill>
                  <a:srgbClr val="006C92"/>
                </a:solidFill>
              </a:rPr>
              <a:t>Burke v. Inter-Con Sec. Systems, Inc.</a:t>
            </a:r>
            <a:r>
              <a:rPr lang="en-US" sz="2200" dirty="0"/>
              <a:t>, </a:t>
            </a:r>
            <a:r>
              <a:rPr lang="pt-BR" sz="2200" dirty="0"/>
              <a:t>926 F. Supp. 2d 352 (D.D.C. Mar. 4, 2013)</a:t>
            </a:r>
            <a:r>
              <a:rPr lang="en-US" sz="2200" dirty="0"/>
              <a:t>: </a:t>
            </a:r>
          </a:p>
          <a:p>
            <a:pPr marL="290513" indent="-285750">
              <a:spcAft>
                <a:spcPts val="600"/>
              </a:spcAft>
            </a:pPr>
            <a:r>
              <a:rPr lang="en-US" sz="2400" dirty="0"/>
              <a:t>Plaintiff (Burke), a male security guard for defendant, was in a consensual relationship with female coworker Tonya Jackson. Jackson subsequently alleged that Burke was verbally abusive and had physically threatened her. They got into a heated argument at work, resulting in employer placing Burke on unpaid suspension. </a:t>
            </a:r>
          </a:p>
          <a:p>
            <a:pPr marL="290513" indent="-285750">
              <a:spcAft>
                <a:spcPts val="200"/>
              </a:spcAft>
            </a:pPr>
            <a:r>
              <a:rPr lang="en-US" sz="2400" dirty="0"/>
              <a:t>Employer’s investigation found the threats were not corroborated and both employees were disciplined and relocated to different sites. Burke complained that his new schedule interfered with classes he was taking. </a:t>
            </a:r>
          </a:p>
        </p:txBody>
      </p:sp>
      <p:sp>
        <p:nvSpPr>
          <p:cNvPr id="5" name="TextBox 4"/>
          <p:cNvSpPr txBox="1"/>
          <p:nvPr/>
        </p:nvSpPr>
        <p:spPr>
          <a:xfrm>
            <a:off x="9823121" y="5542519"/>
            <a:ext cx="621856" cy="923330"/>
          </a:xfrm>
          <a:prstGeom prst="rect">
            <a:avLst/>
          </a:prstGeom>
          <a:noFill/>
        </p:spPr>
        <p:txBody>
          <a:bodyPr wrap="square" rtlCol="0">
            <a:spAutoFit/>
          </a:bodyPr>
          <a:lstStyle/>
          <a:p>
            <a:pPr marL="4763" algn="r">
              <a:spcAft>
                <a:spcPts val="200"/>
              </a:spcAft>
            </a:pPr>
            <a:r>
              <a:rPr lang="en-US" sz="5400" b="1" dirty="0">
                <a:solidFill>
                  <a:srgbClr val="29A2AD"/>
                </a:solidFill>
                <a:sym typeface="Wingdings" panose="05000000000000000000" pitchFamily="2" charset="2"/>
              </a:rPr>
              <a:t></a:t>
            </a:r>
          </a:p>
        </p:txBody>
      </p:sp>
      <p:sp>
        <p:nvSpPr>
          <p:cNvPr id="3" name="Footer Placeholder 2">
            <a:extLst>
              <a:ext uri="{FF2B5EF4-FFF2-40B4-BE49-F238E27FC236}">
                <a16:creationId xmlns:a16="http://schemas.microsoft.com/office/drawing/2014/main" xmlns="" id="{DA7402B3-5FC2-944D-A038-368C57378D1B}"/>
              </a:ext>
            </a:extLst>
          </p:cNvPr>
          <p:cNvSpPr>
            <a:spLocks noGrp="1"/>
          </p:cNvSpPr>
          <p:nvPr>
            <p:ph type="ftr" sz="quarter" idx="11"/>
          </p:nvPr>
        </p:nvSpPr>
        <p:spPr/>
        <p:txBody>
          <a:bodyPr/>
          <a:lstStyle/>
          <a:p>
            <a:r>
              <a:rPr lang="en-US"/>
              <a:t>DC BAR | September 23, 2019</a:t>
            </a:r>
            <a:endParaRPr lang="en-US" dirty="0"/>
          </a:p>
        </p:txBody>
      </p:sp>
      <p:sp>
        <p:nvSpPr>
          <p:cNvPr id="6" name="Slide Number Placeholder 5">
            <a:extLst>
              <a:ext uri="{FF2B5EF4-FFF2-40B4-BE49-F238E27FC236}">
                <a16:creationId xmlns:a16="http://schemas.microsoft.com/office/drawing/2014/main" xmlns="" id="{DFE9320F-352F-6142-A5C6-82BC337AF450}"/>
              </a:ext>
            </a:extLst>
          </p:cNvPr>
          <p:cNvSpPr>
            <a:spLocks noGrp="1"/>
          </p:cNvSpPr>
          <p:nvPr>
            <p:ph type="sldNum" sz="quarter" idx="12"/>
          </p:nvPr>
        </p:nvSpPr>
        <p:spPr/>
        <p:txBody>
          <a:bodyPr/>
          <a:lstStyle/>
          <a:p>
            <a:fld id="{45443ECF-A570-C145-ACE8-4C3387E130F4}" type="slidenum">
              <a:rPr lang="en-US" smtClean="0"/>
              <a:pPr/>
              <a:t>26</a:t>
            </a:fld>
            <a:endParaRPr lang="en-US" dirty="0"/>
          </a:p>
        </p:txBody>
      </p:sp>
    </p:spTree>
    <p:extLst>
      <p:ext uri="{BB962C8B-B14F-4D97-AF65-F5344CB8AC3E}">
        <p14:creationId xmlns:p14="http://schemas.microsoft.com/office/powerpoint/2010/main" val="8574002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854" y="289768"/>
            <a:ext cx="8396868" cy="815525"/>
          </a:xfrm>
        </p:spPr>
        <p:txBody>
          <a:bodyPr/>
          <a:lstStyle/>
          <a:p>
            <a:r>
              <a:rPr lang="en-US" sz="4200" dirty="0">
                <a:latin typeface="Helvetica Light"/>
              </a:rPr>
              <a:t>Romantic Relationships: Case 1</a:t>
            </a:r>
          </a:p>
        </p:txBody>
      </p:sp>
      <p:sp>
        <p:nvSpPr>
          <p:cNvPr id="4" name="Content Placeholder 2"/>
          <p:cNvSpPr txBox="1">
            <a:spLocks/>
          </p:cNvSpPr>
          <p:nvPr/>
        </p:nvSpPr>
        <p:spPr>
          <a:xfrm>
            <a:off x="1400444" y="1225665"/>
            <a:ext cx="8248271"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1" dirty="0">
                <a:solidFill>
                  <a:srgbClr val="006C92"/>
                </a:solidFill>
              </a:rPr>
              <a:t>Burke v. Inter-Con Sec. Systems, Inc.</a:t>
            </a:r>
            <a:r>
              <a:rPr lang="en-US" sz="2200" dirty="0"/>
              <a:t>, </a:t>
            </a:r>
            <a:r>
              <a:rPr lang="pt-BR" sz="2200" dirty="0"/>
              <a:t>926 F. Supp. 2d 352 (D.D.C. Mar. 4, 2013)</a:t>
            </a:r>
            <a:r>
              <a:rPr lang="en-US" sz="2200" dirty="0"/>
              <a:t>: </a:t>
            </a:r>
          </a:p>
          <a:p>
            <a:pPr marL="0" indent="0">
              <a:spcBef>
                <a:spcPts val="100"/>
              </a:spcBef>
              <a:spcAft>
                <a:spcPts val="600"/>
              </a:spcAft>
              <a:buNone/>
            </a:pPr>
            <a:r>
              <a:rPr lang="en-US" sz="2200" b="1" dirty="0">
                <a:solidFill>
                  <a:srgbClr val="29A2AD"/>
                </a:solidFill>
              </a:rPr>
              <a:t>(…continued)</a:t>
            </a:r>
          </a:p>
          <a:p>
            <a:pPr marL="290513" indent="-285750">
              <a:spcAft>
                <a:spcPts val="600"/>
              </a:spcAft>
            </a:pPr>
            <a:r>
              <a:rPr lang="en-US" sz="2400" dirty="0"/>
              <a:t>Burke no-showed more than once and was terminated. He subsequently filed suit alleging gender discrimination.  </a:t>
            </a:r>
          </a:p>
          <a:p>
            <a:pPr marL="290513" indent="-285750">
              <a:spcAft>
                <a:spcPts val="600"/>
              </a:spcAft>
            </a:pPr>
            <a:r>
              <a:rPr lang="en-US" sz="2400" dirty="0"/>
              <a:t>In granting summary judgment in favor of the employer, court concluded, among other things, that Burke’s lateral transfer following the incident with Jackson was neither a materially adverse employment action, nor pretext for gender discrimination. </a:t>
            </a:r>
          </a:p>
        </p:txBody>
      </p:sp>
      <p:sp>
        <p:nvSpPr>
          <p:cNvPr id="3" name="Footer Placeholder 2">
            <a:extLst>
              <a:ext uri="{FF2B5EF4-FFF2-40B4-BE49-F238E27FC236}">
                <a16:creationId xmlns:a16="http://schemas.microsoft.com/office/drawing/2014/main" xmlns="" id="{C671DAEF-7C1B-1844-8817-F2151219DAC2}"/>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BFD307B5-CAEB-4144-B73D-0BE86E9B4FD7}"/>
              </a:ext>
            </a:extLst>
          </p:cNvPr>
          <p:cNvSpPr>
            <a:spLocks noGrp="1"/>
          </p:cNvSpPr>
          <p:nvPr>
            <p:ph type="sldNum" sz="quarter" idx="12"/>
          </p:nvPr>
        </p:nvSpPr>
        <p:spPr/>
        <p:txBody>
          <a:bodyPr/>
          <a:lstStyle/>
          <a:p>
            <a:fld id="{45443ECF-A570-C145-ACE8-4C3387E130F4}" type="slidenum">
              <a:rPr lang="en-US" smtClean="0"/>
              <a:pPr/>
              <a:t>27</a:t>
            </a:fld>
            <a:endParaRPr lang="en-US" dirty="0"/>
          </a:p>
        </p:txBody>
      </p:sp>
    </p:spTree>
    <p:extLst>
      <p:ext uri="{BB962C8B-B14F-4D97-AF65-F5344CB8AC3E}">
        <p14:creationId xmlns:p14="http://schemas.microsoft.com/office/powerpoint/2010/main" val="71115055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854" y="289768"/>
            <a:ext cx="8396868" cy="815525"/>
          </a:xfrm>
        </p:spPr>
        <p:txBody>
          <a:bodyPr/>
          <a:lstStyle/>
          <a:p>
            <a:r>
              <a:rPr lang="en-US" sz="4200" dirty="0">
                <a:latin typeface="Helvetica Light"/>
              </a:rPr>
              <a:t>Romantic Relationships: Case 2</a:t>
            </a:r>
          </a:p>
        </p:txBody>
      </p:sp>
      <p:sp>
        <p:nvSpPr>
          <p:cNvPr id="4" name="Content Placeholder 2"/>
          <p:cNvSpPr txBox="1">
            <a:spLocks/>
          </p:cNvSpPr>
          <p:nvPr/>
        </p:nvSpPr>
        <p:spPr>
          <a:xfrm>
            <a:off x="777591" y="1344934"/>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2400" b="1" i="1" dirty="0">
                <a:solidFill>
                  <a:srgbClr val="006C92"/>
                </a:solidFill>
              </a:rPr>
              <a:t>Broderick v. Ruder</a:t>
            </a:r>
            <a:r>
              <a:rPr lang="en-US" sz="2200" dirty="0"/>
              <a:t>, 685 F. Supp. 1269 (D.D.C. May 13, 1988): </a:t>
            </a:r>
          </a:p>
          <a:p>
            <a:pPr marL="290513" indent="-285750">
              <a:spcAft>
                <a:spcPts val="600"/>
              </a:spcAft>
            </a:pPr>
            <a:r>
              <a:rPr lang="en-US" sz="2400" dirty="0"/>
              <a:t>Female Securities &amp; Exchange Comm’n employee sued for sexual harassment and retaliation. </a:t>
            </a:r>
          </a:p>
          <a:p>
            <a:pPr marL="290513" indent="-285750">
              <a:spcAft>
                <a:spcPts val="600"/>
              </a:spcAft>
            </a:pPr>
            <a:r>
              <a:rPr lang="en-US" sz="2400" dirty="0"/>
              <a:t>Court entered judgment in favor of employee, finding she had been subject to a hostile work environment created by supervisors who gave preferential treatment to women who submitted to their sexual advances. </a:t>
            </a:r>
          </a:p>
          <a:p>
            <a:pPr marL="290513" indent="-285750">
              <a:spcAft>
                <a:spcPts val="600"/>
              </a:spcAft>
            </a:pPr>
            <a:r>
              <a:rPr lang="en-US" sz="2400" dirty="0"/>
              <a:t>Employee had complained to management about several matters, including a number of intra-office affairs occurring and the employment benefits allegedly doled out to the women who participated in them.   </a:t>
            </a:r>
          </a:p>
        </p:txBody>
      </p:sp>
      <p:sp>
        <p:nvSpPr>
          <p:cNvPr id="5" name="TextBox 4"/>
          <p:cNvSpPr txBox="1"/>
          <p:nvPr/>
        </p:nvSpPr>
        <p:spPr>
          <a:xfrm>
            <a:off x="9823121" y="5542519"/>
            <a:ext cx="621856" cy="923330"/>
          </a:xfrm>
          <a:prstGeom prst="rect">
            <a:avLst/>
          </a:prstGeom>
          <a:noFill/>
        </p:spPr>
        <p:txBody>
          <a:bodyPr wrap="square" rtlCol="0">
            <a:spAutoFit/>
          </a:bodyPr>
          <a:lstStyle/>
          <a:p>
            <a:pPr marL="4763" algn="r">
              <a:spcAft>
                <a:spcPts val="200"/>
              </a:spcAft>
            </a:pPr>
            <a:r>
              <a:rPr lang="en-US" sz="5400" b="1" dirty="0">
                <a:solidFill>
                  <a:srgbClr val="29A2AD"/>
                </a:solidFill>
                <a:sym typeface="Wingdings" panose="05000000000000000000" pitchFamily="2" charset="2"/>
              </a:rPr>
              <a:t></a:t>
            </a:r>
          </a:p>
        </p:txBody>
      </p:sp>
      <p:sp>
        <p:nvSpPr>
          <p:cNvPr id="3" name="Footer Placeholder 2">
            <a:extLst>
              <a:ext uri="{FF2B5EF4-FFF2-40B4-BE49-F238E27FC236}">
                <a16:creationId xmlns:a16="http://schemas.microsoft.com/office/drawing/2014/main" xmlns="" id="{EAA966B6-460E-F44C-8D81-0ECE6E7E5D7C}"/>
              </a:ext>
            </a:extLst>
          </p:cNvPr>
          <p:cNvSpPr>
            <a:spLocks noGrp="1"/>
          </p:cNvSpPr>
          <p:nvPr>
            <p:ph type="ftr" sz="quarter" idx="11"/>
          </p:nvPr>
        </p:nvSpPr>
        <p:spPr/>
        <p:txBody>
          <a:bodyPr/>
          <a:lstStyle/>
          <a:p>
            <a:r>
              <a:rPr lang="en-US"/>
              <a:t>DC BAR | September 23, 2019</a:t>
            </a:r>
            <a:endParaRPr lang="en-US" dirty="0"/>
          </a:p>
        </p:txBody>
      </p:sp>
      <p:sp>
        <p:nvSpPr>
          <p:cNvPr id="6" name="Slide Number Placeholder 5">
            <a:extLst>
              <a:ext uri="{FF2B5EF4-FFF2-40B4-BE49-F238E27FC236}">
                <a16:creationId xmlns:a16="http://schemas.microsoft.com/office/drawing/2014/main" xmlns="" id="{F63B519F-1A02-A640-A056-591EB302F210}"/>
              </a:ext>
            </a:extLst>
          </p:cNvPr>
          <p:cNvSpPr>
            <a:spLocks noGrp="1"/>
          </p:cNvSpPr>
          <p:nvPr>
            <p:ph type="sldNum" sz="quarter" idx="12"/>
          </p:nvPr>
        </p:nvSpPr>
        <p:spPr/>
        <p:txBody>
          <a:bodyPr/>
          <a:lstStyle/>
          <a:p>
            <a:fld id="{45443ECF-A570-C145-ACE8-4C3387E130F4}" type="slidenum">
              <a:rPr lang="en-US" smtClean="0"/>
              <a:pPr/>
              <a:t>28</a:t>
            </a:fld>
            <a:endParaRPr lang="en-US" dirty="0"/>
          </a:p>
        </p:txBody>
      </p:sp>
    </p:spTree>
    <p:extLst>
      <p:ext uri="{BB962C8B-B14F-4D97-AF65-F5344CB8AC3E}">
        <p14:creationId xmlns:p14="http://schemas.microsoft.com/office/powerpoint/2010/main" val="156088233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854" y="289768"/>
            <a:ext cx="8396868" cy="815525"/>
          </a:xfrm>
        </p:spPr>
        <p:txBody>
          <a:bodyPr/>
          <a:lstStyle/>
          <a:p>
            <a:r>
              <a:rPr lang="en-US" sz="4200" dirty="0">
                <a:latin typeface="Helvetica Light"/>
              </a:rPr>
              <a:t>Romantic Relationships: Case 2</a:t>
            </a:r>
          </a:p>
        </p:txBody>
      </p:sp>
      <p:sp>
        <p:nvSpPr>
          <p:cNvPr id="4" name="Content Placeholder 2"/>
          <p:cNvSpPr txBox="1">
            <a:spLocks/>
          </p:cNvSpPr>
          <p:nvPr/>
        </p:nvSpPr>
        <p:spPr>
          <a:xfrm>
            <a:off x="1148651" y="1298228"/>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1" dirty="0">
                <a:solidFill>
                  <a:srgbClr val="006C92"/>
                </a:solidFill>
              </a:rPr>
              <a:t>Broderick v. Ruder</a:t>
            </a:r>
            <a:r>
              <a:rPr lang="en-US" sz="2200" dirty="0"/>
              <a:t>, 685 F. Supp. 1269 (D.D.C. May 13, 1988): </a:t>
            </a:r>
          </a:p>
          <a:p>
            <a:pPr marL="0" indent="0">
              <a:spcBef>
                <a:spcPts val="100"/>
              </a:spcBef>
              <a:spcAft>
                <a:spcPts val="1200"/>
              </a:spcAft>
              <a:buNone/>
            </a:pPr>
            <a:r>
              <a:rPr lang="en-US" sz="2200" b="1" dirty="0">
                <a:solidFill>
                  <a:srgbClr val="29A2AD"/>
                </a:solidFill>
              </a:rPr>
              <a:t>(…continued)</a:t>
            </a:r>
            <a:endParaRPr lang="en-US" sz="2200" dirty="0"/>
          </a:p>
          <a:p>
            <a:pPr marL="290513" indent="-285750">
              <a:spcAft>
                <a:spcPts val="1200"/>
              </a:spcAft>
            </a:pPr>
            <a:r>
              <a:rPr lang="en-US" sz="2400" dirty="0"/>
              <a:t>Court held that:</a:t>
            </a:r>
          </a:p>
          <a:p>
            <a:pPr marL="692150" indent="0">
              <a:spcAft>
                <a:spcPts val="600"/>
              </a:spcAft>
              <a:buNone/>
            </a:pPr>
            <a:r>
              <a:rPr lang="en-US" sz="2400" i="1" dirty="0"/>
              <a:t>“…[C]onsensual sexual relations, in exchange for tangible employment benefits, while possibly not creating a cause of action for the recipient of such sexual advances who does not find them unwelcome, do, and in this case did, create and contribute to a sexually hostile working environment.”  </a:t>
            </a:r>
          </a:p>
        </p:txBody>
      </p:sp>
      <p:sp>
        <p:nvSpPr>
          <p:cNvPr id="3" name="Footer Placeholder 2">
            <a:extLst>
              <a:ext uri="{FF2B5EF4-FFF2-40B4-BE49-F238E27FC236}">
                <a16:creationId xmlns:a16="http://schemas.microsoft.com/office/drawing/2014/main" xmlns="" id="{64B28F7E-BF27-3249-AB1C-B5FEE99AE873}"/>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CA7FFC79-ECA1-594B-A72C-8EC71DC18351}"/>
              </a:ext>
            </a:extLst>
          </p:cNvPr>
          <p:cNvSpPr>
            <a:spLocks noGrp="1"/>
          </p:cNvSpPr>
          <p:nvPr>
            <p:ph type="sldNum" sz="quarter" idx="12"/>
          </p:nvPr>
        </p:nvSpPr>
        <p:spPr/>
        <p:txBody>
          <a:bodyPr/>
          <a:lstStyle/>
          <a:p>
            <a:fld id="{45443ECF-A570-C145-ACE8-4C3387E130F4}" type="slidenum">
              <a:rPr lang="en-US" smtClean="0"/>
              <a:pPr/>
              <a:t>29</a:t>
            </a:fld>
            <a:endParaRPr lang="en-US" dirty="0"/>
          </a:p>
        </p:txBody>
      </p:sp>
    </p:spTree>
    <p:extLst>
      <p:ext uri="{BB962C8B-B14F-4D97-AF65-F5344CB8AC3E}">
        <p14:creationId xmlns:p14="http://schemas.microsoft.com/office/powerpoint/2010/main" val="890885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Political Activity</a:t>
            </a:r>
          </a:p>
        </p:txBody>
      </p:sp>
      <p:sp>
        <p:nvSpPr>
          <p:cNvPr id="4" name="Rectangle 3"/>
          <p:cNvSpPr/>
          <p:nvPr/>
        </p:nvSpPr>
        <p:spPr>
          <a:xfrm>
            <a:off x="2080054" y="1105292"/>
            <a:ext cx="6301946" cy="5693866"/>
          </a:xfrm>
          <a:prstGeom prst="rect">
            <a:avLst/>
          </a:prstGeom>
        </p:spPr>
        <p:txBody>
          <a:bodyPr wrap="square">
            <a:spAutoFit/>
          </a:bodyPr>
          <a:lstStyle/>
          <a:p>
            <a:r>
              <a:rPr lang="en-US" sz="2600" dirty="0">
                <a:solidFill>
                  <a:srgbClr val="0070C0"/>
                </a:solidFill>
                <a:latin typeface="Arial" charset="0"/>
                <a:ea typeface="Arial" charset="0"/>
                <a:cs typeface="Arial" charset="0"/>
              </a:rPr>
              <a:t>Many states have statutes that prohibit employers from retaliating against employees for engaging in “political activities” or for the employee’s political opinions.</a:t>
            </a:r>
          </a:p>
          <a:p>
            <a:endParaRPr lang="en-US" sz="2600" dirty="0">
              <a:solidFill>
                <a:srgbClr val="0070C0"/>
              </a:solidFill>
              <a:latin typeface="Arial" charset="0"/>
              <a:ea typeface="Arial" charset="0"/>
              <a:cs typeface="Arial" charset="0"/>
            </a:endParaRPr>
          </a:p>
          <a:p>
            <a:endParaRPr lang="en-US" sz="2600" dirty="0">
              <a:solidFill>
                <a:srgbClr val="0070C0"/>
              </a:solidFill>
              <a:latin typeface="Arial" charset="0"/>
              <a:ea typeface="Arial" charset="0"/>
              <a:cs typeface="Arial" charset="0"/>
            </a:endParaRPr>
          </a:p>
          <a:p>
            <a:r>
              <a:rPr lang="en-US" sz="2600" dirty="0">
                <a:solidFill>
                  <a:srgbClr val="0070C0"/>
                </a:solidFill>
                <a:latin typeface="Arial" charset="0"/>
                <a:ea typeface="Arial" charset="0"/>
                <a:cs typeface="Arial" charset="0"/>
              </a:rPr>
              <a:t>The DC Human Rights Act states, “It shall be an unlawful discriminatory practice to do any of the following acts, wholly or partially for a discriminatory reason based upon the actual or perceived</a:t>
            </a:r>
            <a:r>
              <a:rPr lang="mr-IN" sz="2600" dirty="0">
                <a:solidFill>
                  <a:srgbClr val="0070C0"/>
                </a:solidFill>
                <a:latin typeface="Arial" charset="0"/>
                <a:ea typeface="Arial" charset="0"/>
                <a:cs typeface="Arial" charset="0"/>
              </a:rPr>
              <a:t>…</a:t>
            </a:r>
            <a:r>
              <a:rPr lang="en-US" sz="2600" dirty="0">
                <a:solidFill>
                  <a:srgbClr val="0070C0"/>
                </a:solidFill>
                <a:latin typeface="Arial" charset="0"/>
                <a:ea typeface="Arial" charset="0"/>
                <a:cs typeface="Arial" charset="0"/>
              </a:rPr>
              <a:t> political affiliation of any individual.  DC Code §2-1402.11(a)</a:t>
            </a:r>
          </a:p>
        </p:txBody>
      </p:sp>
      <p:sp>
        <p:nvSpPr>
          <p:cNvPr id="3" name="Footer Placeholder 2">
            <a:extLst>
              <a:ext uri="{FF2B5EF4-FFF2-40B4-BE49-F238E27FC236}">
                <a16:creationId xmlns:a16="http://schemas.microsoft.com/office/drawing/2014/main" xmlns="" id="{57078863-1586-7441-A62A-B0C09DF225E1}"/>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1AE1C7F0-8D29-9B42-9A45-8FF927F7A449}"/>
              </a:ext>
            </a:extLst>
          </p:cNvPr>
          <p:cNvSpPr>
            <a:spLocks noGrp="1"/>
          </p:cNvSpPr>
          <p:nvPr>
            <p:ph type="sldNum" sz="quarter" idx="12"/>
          </p:nvPr>
        </p:nvSpPr>
        <p:spPr/>
        <p:txBody>
          <a:bodyPr/>
          <a:lstStyle/>
          <a:p>
            <a:fld id="{45443ECF-A570-C145-ACE8-4C3387E130F4}" type="slidenum">
              <a:rPr lang="en-US" smtClean="0"/>
              <a:pPr/>
              <a:t>3</a:t>
            </a:fld>
            <a:endParaRPr lang="en-US" dirty="0"/>
          </a:p>
        </p:txBody>
      </p:sp>
    </p:spTree>
    <p:extLst>
      <p:ext uri="{BB962C8B-B14F-4D97-AF65-F5344CB8AC3E}">
        <p14:creationId xmlns:p14="http://schemas.microsoft.com/office/powerpoint/2010/main" val="5126270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22854" y="289768"/>
            <a:ext cx="8396868" cy="815525"/>
          </a:xfrm>
        </p:spPr>
        <p:txBody>
          <a:bodyPr>
            <a:normAutofit/>
          </a:bodyPr>
          <a:lstStyle/>
          <a:p>
            <a:r>
              <a:rPr lang="en-US" sz="4200" dirty="0">
                <a:latin typeface="Helvetica Light"/>
              </a:rPr>
              <a:t>Reproductive Health Decisions</a:t>
            </a:r>
          </a:p>
        </p:txBody>
      </p:sp>
      <p:sp>
        <p:nvSpPr>
          <p:cNvPr id="4" name="Content Placeholder 2"/>
          <p:cNvSpPr txBox="1">
            <a:spLocks/>
          </p:cNvSpPr>
          <p:nvPr/>
        </p:nvSpPr>
        <p:spPr>
          <a:xfrm>
            <a:off x="1822856" y="1105292"/>
            <a:ext cx="7139913" cy="539436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692150" indent="0">
              <a:spcAft>
                <a:spcPts val="600"/>
              </a:spcAft>
              <a:buNone/>
            </a:pPr>
            <a:r>
              <a:rPr lang="en-US" sz="2400" dirty="0">
                <a:solidFill>
                  <a:srgbClr val="0070C0"/>
                </a:solidFill>
                <a:latin typeface="Arial" charset="0"/>
                <a:ea typeface="Arial" charset="0"/>
                <a:cs typeface="Arial" charset="0"/>
              </a:rPr>
              <a:t>The D.C. Code states that discrimination based on sex includes discrimination based on ”pregnancy, childbirth, related medical conditions, breastfeeding, or reproductive health decisions.”  D.C. Code §2-1401.05(a)</a:t>
            </a:r>
          </a:p>
          <a:p>
            <a:pPr marL="692150" indent="0">
              <a:spcAft>
                <a:spcPts val="600"/>
              </a:spcAft>
              <a:buNone/>
            </a:pPr>
            <a:r>
              <a:rPr lang="en-US" sz="2400" dirty="0">
                <a:solidFill>
                  <a:srgbClr val="0070C0"/>
                </a:solidFill>
                <a:latin typeface="Arial" charset="0"/>
                <a:ea typeface="Arial" charset="0"/>
                <a:cs typeface="Arial" charset="0"/>
              </a:rPr>
              <a:t>“Reproductive health decisions” includes a decision by an employee, an employee’s dependent, or an employee’s spouse related the the use or intended use of a particular drug, device, or medical service, including the use or intended use of contraception or fertility control or the planned or intended initiation or termination of a pregnancy. D.C. Code §2-1401.05(c)</a:t>
            </a:r>
          </a:p>
          <a:p>
            <a:pPr marL="692150" indent="0">
              <a:spcAft>
                <a:spcPts val="600"/>
              </a:spcAft>
              <a:buNone/>
            </a:pPr>
            <a:endParaRPr lang="en-US" sz="2400" i="1" dirty="0"/>
          </a:p>
        </p:txBody>
      </p:sp>
      <p:sp>
        <p:nvSpPr>
          <p:cNvPr id="3" name="Footer Placeholder 2">
            <a:extLst>
              <a:ext uri="{FF2B5EF4-FFF2-40B4-BE49-F238E27FC236}">
                <a16:creationId xmlns:a16="http://schemas.microsoft.com/office/drawing/2014/main" xmlns="" id="{A9A297FC-27D1-844D-8996-3A1C6D55491A}"/>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E038F027-AD98-984C-AE8E-DD1988959110}"/>
              </a:ext>
            </a:extLst>
          </p:cNvPr>
          <p:cNvSpPr>
            <a:spLocks noGrp="1"/>
          </p:cNvSpPr>
          <p:nvPr>
            <p:ph type="sldNum" sz="quarter" idx="12"/>
          </p:nvPr>
        </p:nvSpPr>
        <p:spPr/>
        <p:txBody>
          <a:bodyPr/>
          <a:lstStyle/>
          <a:p>
            <a:fld id="{45443ECF-A570-C145-ACE8-4C3387E130F4}" type="slidenum">
              <a:rPr lang="en-US" smtClean="0"/>
              <a:pPr/>
              <a:t>30</a:t>
            </a:fld>
            <a:endParaRPr lang="en-US" dirty="0"/>
          </a:p>
        </p:txBody>
      </p:sp>
    </p:spTree>
    <p:extLst>
      <p:ext uri="{BB962C8B-B14F-4D97-AF65-F5344CB8AC3E}">
        <p14:creationId xmlns:p14="http://schemas.microsoft.com/office/powerpoint/2010/main" val="210300681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57163" y="100401"/>
            <a:ext cx="6347713" cy="1320800"/>
          </a:xfrm>
        </p:spPr>
        <p:txBody>
          <a:bodyPr>
            <a:normAutofit fontScale="90000"/>
          </a:bodyPr>
          <a:lstStyle/>
          <a:p>
            <a:r>
              <a:rPr lang="en-US" sz="4400" dirty="0">
                <a:solidFill>
                  <a:schemeClr val="accent2"/>
                </a:solidFill>
              </a:rPr>
              <a:t>If I can be fired for being a “Bronie,” can they fire me for owning a gun or being a smoker?</a:t>
            </a:r>
          </a:p>
        </p:txBody>
      </p:sp>
      <p:pic>
        <p:nvPicPr>
          <p:cNvPr id="7" name="Content Placeholder 6">
            <a:extLst>
              <a:ext uri="{FF2B5EF4-FFF2-40B4-BE49-F238E27FC236}">
                <a16:creationId xmlns:a16="http://schemas.microsoft.com/office/drawing/2014/main" xmlns="" id="{8444C124-3789-4A5A-89F4-A9AC3988211B}"/>
              </a:ext>
            </a:extLst>
          </p:cNvPr>
          <p:cNvPicPr>
            <a:picLocks noGrp="1" noChangeAspect="1"/>
          </p:cNvPicPr>
          <p:nvPr>
            <p:ph idx="1"/>
          </p:nvPr>
        </p:nvPicPr>
        <p:blipFill>
          <a:blip r:embed="rId3"/>
          <a:stretch>
            <a:fillRect/>
          </a:stretch>
        </p:blipFill>
        <p:spPr>
          <a:xfrm>
            <a:off x="2518517" y="2789153"/>
            <a:ext cx="3040666" cy="3855874"/>
          </a:xfrm>
        </p:spPr>
      </p:pic>
      <p:sp>
        <p:nvSpPr>
          <p:cNvPr id="6" name="Footer Placeholder 5"/>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31</a:t>
            </a:fld>
            <a:endParaRPr lang="en-US" dirty="0"/>
          </a:p>
        </p:txBody>
      </p:sp>
      <p:sp>
        <p:nvSpPr>
          <p:cNvPr id="8" name="TextBox 7">
            <a:extLst>
              <a:ext uri="{FF2B5EF4-FFF2-40B4-BE49-F238E27FC236}">
                <a16:creationId xmlns:a16="http://schemas.microsoft.com/office/drawing/2014/main" xmlns="" id="{FA2FEA57-F341-4710-88D5-EF126C4E1252}"/>
              </a:ext>
            </a:extLst>
          </p:cNvPr>
          <p:cNvSpPr txBox="1"/>
          <p:nvPr/>
        </p:nvSpPr>
        <p:spPr>
          <a:xfrm>
            <a:off x="5654567" y="3342291"/>
            <a:ext cx="2112579" cy="2062103"/>
          </a:xfrm>
          <a:prstGeom prst="rect">
            <a:avLst/>
          </a:prstGeom>
          <a:noFill/>
        </p:spPr>
        <p:txBody>
          <a:bodyPr wrap="square" rtlCol="0">
            <a:spAutoFit/>
          </a:bodyPr>
          <a:lstStyle/>
          <a:p>
            <a:r>
              <a:rPr lang="en-US" sz="12800" dirty="0">
                <a:solidFill>
                  <a:srgbClr val="FF0000"/>
                </a:solidFill>
              </a:rPr>
              <a:t>?</a:t>
            </a:r>
          </a:p>
        </p:txBody>
      </p:sp>
    </p:spTree>
    <p:extLst>
      <p:ext uri="{BB962C8B-B14F-4D97-AF65-F5344CB8AC3E}">
        <p14:creationId xmlns:p14="http://schemas.microsoft.com/office/powerpoint/2010/main" val="176333882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rgbClr val="00A900"/>
                </a:solidFill>
              </a:rPr>
              <a:t>“ATF” Issues</a:t>
            </a:r>
          </a:p>
        </p:txBody>
      </p:sp>
      <p:sp>
        <p:nvSpPr>
          <p:cNvPr id="2" name="Content Placeholder 1"/>
          <p:cNvSpPr>
            <a:spLocks noGrp="1"/>
          </p:cNvSpPr>
          <p:nvPr>
            <p:ph idx="1"/>
          </p:nvPr>
        </p:nvSpPr>
        <p:spPr>
          <a:xfrm>
            <a:off x="1981200" y="1459149"/>
            <a:ext cx="8229600" cy="4206766"/>
          </a:xfrm>
        </p:spPr>
        <p:txBody>
          <a:bodyPr>
            <a:normAutofit/>
          </a:bodyPr>
          <a:lstStyle/>
          <a:p>
            <a:r>
              <a:rPr lang="en-US" sz="2400" dirty="0"/>
              <a:t>Smoking outside the workplace</a:t>
            </a:r>
          </a:p>
          <a:p>
            <a:r>
              <a:rPr lang="en-US" sz="2400" dirty="0"/>
              <a:t>Gun ownership and carry rights</a:t>
            </a:r>
          </a:p>
          <a:p>
            <a:r>
              <a:rPr lang="en-US" sz="2400" dirty="0"/>
              <a:t>Alcohol and alcoholism</a:t>
            </a:r>
            <a:endParaRPr lang="en-US" sz="14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32</a:t>
            </a:fld>
            <a:endParaRPr lang="en-US" dirty="0"/>
          </a:p>
        </p:txBody>
      </p:sp>
    </p:spTree>
    <p:extLst>
      <p:ext uri="{BB962C8B-B14F-4D97-AF65-F5344CB8AC3E}">
        <p14:creationId xmlns:p14="http://schemas.microsoft.com/office/powerpoint/2010/main" val="10854514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SMOKING</a:t>
            </a:r>
          </a:p>
        </p:txBody>
      </p:sp>
      <p:sp>
        <p:nvSpPr>
          <p:cNvPr id="2" name="Content Placeholder 1"/>
          <p:cNvSpPr>
            <a:spLocks noGrp="1"/>
          </p:cNvSpPr>
          <p:nvPr>
            <p:ph idx="1"/>
          </p:nvPr>
        </p:nvSpPr>
        <p:spPr>
          <a:xfrm>
            <a:off x="2133600" y="1575882"/>
            <a:ext cx="6347714" cy="4290384"/>
          </a:xfrm>
        </p:spPr>
        <p:txBody>
          <a:bodyPr>
            <a:normAutofit/>
          </a:bodyPr>
          <a:lstStyle/>
          <a:p>
            <a:r>
              <a:rPr lang="en-US" sz="2400" dirty="0"/>
              <a:t>No federal protection or prohibition</a:t>
            </a:r>
          </a:p>
          <a:p>
            <a:r>
              <a:rPr lang="en-US" sz="2400" dirty="0"/>
              <a:t>Half of states and District of Columbia prohibit discrimination against use of tobacco or other lawful products outside working time</a:t>
            </a:r>
          </a:p>
          <a:p>
            <a:pPr lvl="1"/>
            <a:r>
              <a:rPr lang="en-US" sz="1800" dirty="0"/>
              <a:t>Connecticut, Indiana, Kentucky, Louisiana, Maine, Minnesota, Mississippi, Missouri, Montana, Nevada, New Hampshire, New Jersey, New Mexico, New York, North Carolina, Oklahoma, Oregon, Rhode Island, South Carolina, South Dakota, Tennessee, West Virginia, Wisconsin, and Wyoming</a:t>
            </a:r>
          </a:p>
          <a:p>
            <a:pPr lvl="1"/>
            <a:r>
              <a:rPr lang="en-US" sz="1800" dirty="0"/>
              <a:t>Notice who’s missing?</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33</a:t>
            </a:fld>
            <a:endParaRPr lang="en-US" dirty="0"/>
          </a:p>
        </p:txBody>
      </p:sp>
    </p:spTree>
    <p:extLst>
      <p:ext uri="{BB962C8B-B14F-4D97-AF65-F5344CB8AC3E}">
        <p14:creationId xmlns:p14="http://schemas.microsoft.com/office/powerpoint/2010/main" val="13513906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SMOKING</a:t>
            </a:r>
          </a:p>
        </p:txBody>
      </p:sp>
      <p:sp>
        <p:nvSpPr>
          <p:cNvPr id="2" name="Content Placeholder 1"/>
          <p:cNvSpPr>
            <a:spLocks noGrp="1"/>
          </p:cNvSpPr>
          <p:nvPr>
            <p:ph idx="1"/>
          </p:nvPr>
        </p:nvSpPr>
        <p:spPr>
          <a:xfrm>
            <a:off x="2133600" y="1575882"/>
            <a:ext cx="6347714" cy="4290384"/>
          </a:xfrm>
        </p:spPr>
        <p:txBody>
          <a:bodyPr>
            <a:normAutofit/>
          </a:bodyPr>
          <a:lstStyle/>
          <a:p>
            <a:r>
              <a:rPr lang="en-US" sz="2400" dirty="0"/>
              <a:t>Intersection with “wellness” programs</a:t>
            </a:r>
          </a:p>
          <a:p>
            <a:r>
              <a:rPr lang="en-US" sz="2400" i="1" dirty="0"/>
              <a:t>AARP v. EEOC - </a:t>
            </a:r>
            <a:r>
              <a:rPr lang="en-US" sz="2400" dirty="0"/>
              <a:t>August 2017, D.D.C. directs EEOC to reconsider regulations concerning employee sponsored wellness programs</a:t>
            </a:r>
          </a:p>
          <a:p>
            <a:pPr lvl="1"/>
            <a:r>
              <a:rPr lang="en-US" sz="2000" dirty="0"/>
              <a:t>Regulations allowed incentives of up to 30% (and up to </a:t>
            </a:r>
            <a:r>
              <a:rPr lang="en-US" sz="2000" b="1" dirty="0">
                <a:solidFill>
                  <a:srgbClr val="FF0000"/>
                </a:solidFill>
              </a:rPr>
              <a:t>50% for tobacco-related incentives</a:t>
            </a:r>
            <a:r>
              <a:rPr lang="en-US" sz="2000" dirty="0"/>
              <a:t>) of the cost of health coverage for employees participating in health-contingent wellness programs</a:t>
            </a:r>
          </a:p>
          <a:p>
            <a:pPr lvl="1"/>
            <a:r>
              <a:rPr lang="en-US" sz="2000" dirty="0"/>
              <a:t>Question of “voluntariness” </a:t>
            </a:r>
          </a:p>
          <a:p>
            <a:endParaRPr lang="en-US" sz="2400" dirty="0"/>
          </a:p>
          <a:p>
            <a:endParaRPr lang="en-US" sz="2400" i="1" dirty="0"/>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34</a:t>
            </a:fld>
            <a:endParaRPr lang="en-US" dirty="0"/>
          </a:p>
        </p:txBody>
      </p:sp>
    </p:spTree>
    <p:extLst>
      <p:ext uri="{BB962C8B-B14F-4D97-AF65-F5344CB8AC3E}">
        <p14:creationId xmlns:p14="http://schemas.microsoft.com/office/powerpoint/2010/main" val="103595682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GUN OWNERSHIP</a:t>
            </a:r>
          </a:p>
        </p:txBody>
      </p:sp>
      <p:sp>
        <p:nvSpPr>
          <p:cNvPr id="2" name="Content Placeholder 1"/>
          <p:cNvSpPr>
            <a:spLocks noGrp="1"/>
          </p:cNvSpPr>
          <p:nvPr>
            <p:ph idx="1"/>
          </p:nvPr>
        </p:nvSpPr>
        <p:spPr>
          <a:xfrm>
            <a:off x="2133600" y="1575882"/>
            <a:ext cx="6347714" cy="4290384"/>
          </a:xfrm>
        </p:spPr>
        <p:txBody>
          <a:bodyPr>
            <a:normAutofit lnSpcReduction="10000"/>
          </a:bodyPr>
          <a:lstStyle/>
          <a:p>
            <a:r>
              <a:rPr lang="en-US" sz="2400" i="1" dirty="0"/>
              <a:t>District of Columbia v Heller</a:t>
            </a:r>
          </a:p>
          <a:p>
            <a:pPr lvl="1"/>
            <a:r>
              <a:rPr lang="en-US" sz="2000" dirty="0"/>
              <a:t>5–4 decision, that the Second Amendment protects an individual's right to possess a firearm unconnected with service in a militia for traditionally lawful purposes, such as self-defense within the home, and that Washington, D.C.'s handgun ban and requirement that lawfully-owned rifles and shotguns be kept "unloaded and disassembled or bound by a trigger lock" violated this guarantee</a:t>
            </a:r>
          </a:p>
          <a:p>
            <a:r>
              <a:rPr lang="en-US" sz="2200" dirty="0"/>
              <a:t>Tension between right to carry and employer’s property rights</a:t>
            </a:r>
          </a:p>
          <a:p>
            <a:endParaRPr lang="en-US" sz="2400" i="1" dirty="0"/>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35</a:t>
            </a:fld>
            <a:endParaRPr lang="en-US" dirty="0"/>
          </a:p>
        </p:txBody>
      </p:sp>
    </p:spTree>
    <p:extLst>
      <p:ext uri="{BB962C8B-B14F-4D97-AF65-F5344CB8AC3E}">
        <p14:creationId xmlns:p14="http://schemas.microsoft.com/office/powerpoint/2010/main" val="16764315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GUN OWNERSHIP</a:t>
            </a:r>
          </a:p>
        </p:txBody>
      </p:sp>
      <p:sp>
        <p:nvSpPr>
          <p:cNvPr id="2" name="Content Placeholder 1"/>
          <p:cNvSpPr>
            <a:spLocks noGrp="1"/>
          </p:cNvSpPr>
          <p:nvPr>
            <p:ph idx="1"/>
          </p:nvPr>
        </p:nvSpPr>
        <p:spPr>
          <a:xfrm>
            <a:off x="2133600" y="1575882"/>
            <a:ext cx="6347714" cy="4290384"/>
          </a:xfrm>
        </p:spPr>
        <p:txBody>
          <a:bodyPr>
            <a:normAutofit/>
          </a:bodyPr>
          <a:lstStyle/>
          <a:p>
            <a:r>
              <a:rPr lang="en-US" sz="2400" dirty="0"/>
              <a:t>No federal law regulating legal possession of firearms, generally, or possession during work time or employer’s property</a:t>
            </a:r>
          </a:p>
          <a:p>
            <a:r>
              <a:rPr lang="en-US" sz="2400" dirty="0"/>
              <a:t>Twenty states with “parking lot laws” that permit employees to bring firearms to worksite so long as secured within their vehicle</a:t>
            </a:r>
          </a:p>
          <a:p>
            <a:pPr lvl="1"/>
            <a:r>
              <a:rPr lang="en-US" sz="2400" dirty="0"/>
              <a:t>DC – employers may ban</a:t>
            </a:r>
          </a:p>
          <a:p>
            <a:pPr lvl="1"/>
            <a:r>
              <a:rPr lang="en-US" sz="2400" dirty="0"/>
              <a:t>MD – employers may ban</a:t>
            </a:r>
          </a:p>
          <a:p>
            <a:pPr lvl="1"/>
            <a:r>
              <a:rPr lang="en-US" sz="2400" dirty="0"/>
              <a:t>VA – employers may ban</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36</a:t>
            </a:fld>
            <a:endParaRPr lang="en-US" dirty="0"/>
          </a:p>
        </p:txBody>
      </p:sp>
    </p:spTree>
    <p:extLst>
      <p:ext uri="{BB962C8B-B14F-4D97-AF65-F5344CB8AC3E}">
        <p14:creationId xmlns:p14="http://schemas.microsoft.com/office/powerpoint/2010/main" val="7995449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GUN OWNERSHIP</a:t>
            </a:r>
          </a:p>
        </p:txBody>
      </p:sp>
      <p:sp>
        <p:nvSpPr>
          <p:cNvPr id="2" name="Content Placeholder 1"/>
          <p:cNvSpPr>
            <a:spLocks noGrp="1"/>
          </p:cNvSpPr>
          <p:nvPr>
            <p:ph idx="1"/>
          </p:nvPr>
        </p:nvSpPr>
        <p:spPr>
          <a:xfrm>
            <a:off x="2133600" y="1575882"/>
            <a:ext cx="6347714" cy="4290384"/>
          </a:xfrm>
        </p:spPr>
        <p:txBody>
          <a:bodyPr>
            <a:normAutofit/>
          </a:bodyPr>
          <a:lstStyle/>
          <a:p>
            <a:r>
              <a:rPr lang="en-US" sz="2400" dirty="0"/>
              <a:t>Pennsylvania – 2017 effort to make “gun owners” a protected class under the Pennsylvania Human Rights Act</a:t>
            </a:r>
          </a:p>
          <a:p>
            <a:r>
              <a:rPr lang="en-US" sz="2400" dirty="0"/>
              <a:t>Bootstrapping “parking lot” laws into wrongful termination actions</a:t>
            </a:r>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37</a:t>
            </a:fld>
            <a:endParaRPr lang="en-US" dirty="0"/>
          </a:p>
        </p:txBody>
      </p:sp>
    </p:spTree>
    <p:extLst>
      <p:ext uri="{BB962C8B-B14F-4D97-AF65-F5344CB8AC3E}">
        <p14:creationId xmlns:p14="http://schemas.microsoft.com/office/powerpoint/2010/main" val="114733319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347714" cy="4290384"/>
          </a:xfrm>
        </p:spPr>
        <p:txBody>
          <a:bodyPr>
            <a:normAutofit/>
          </a:bodyPr>
          <a:lstStyle/>
          <a:p>
            <a:r>
              <a:rPr lang="en-US" sz="2400" dirty="0"/>
              <a:t>Most importantly, can I lawfully choose to hire only individuals who drink alcohol?</a:t>
            </a:r>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38</a:t>
            </a:fld>
            <a:endParaRPr lang="en-US" dirty="0"/>
          </a:p>
        </p:txBody>
      </p:sp>
    </p:spTree>
    <p:extLst>
      <p:ext uri="{BB962C8B-B14F-4D97-AF65-F5344CB8AC3E}">
        <p14:creationId xmlns:p14="http://schemas.microsoft.com/office/powerpoint/2010/main" val="97334195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347714" cy="4465481"/>
          </a:xfrm>
        </p:spPr>
        <p:txBody>
          <a:bodyPr>
            <a:normAutofit fontScale="92500" lnSpcReduction="10000"/>
          </a:bodyPr>
          <a:lstStyle/>
          <a:p>
            <a:r>
              <a:rPr lang="en-US" sz="2200" dirty="0"/>
              <a:t>Alcoholism as a disability</a:t>
            </a:r>
          </a:p>
          <a:p>
            <a:r>
              <a:rPr lang="en-US" sz="2200" dirty="0"/>
              <a:t>“Per se” rule has been repeatedly rejected by federal courts as inconsistent with the statutory definition</a:t>
            </a:r>
          </a:p>
          <a:p>
            <a:pPr lvl="1"/>
            <a:r>
              <a:rPr lang="en-US" sz="1900" i="1" dirty="0"/>
              <a:t>See, e.g.,</a:t>
            </a:r>
            <a:r>
              <a:rPr lang="en-US" sz="1900" dirty="0"/>
              <a:t> </a:t>
            </a:r>
            <a:r>
              <a:rPr lang="en-US" sz="1900" i="1" dirty="0"/>
              <a:t>Bailey v. Georgia–Pac. Corp.,</a:t>
            </a:r>
            <a:r>
              <a:rPr lang="en-US" sz="1900" dirty="0"/>
              <a:t> 306 F.3d 1162, 1167–68 (1st Cir.2002) (“An ADA plaintiff must offer evidence demonstrating that the limitation caused by the impairment is substantial in terms of his or her own experience. Alcoholism is no exception; courts have generally refused to recognize alcoholism as a </a:t>
            </a:r>
            <a:r>
              <a:rPr lang="en-US" sz="1900" i="1" dirty="0"/>
              <a:t>per se</a:t>
            </a:r>
            <a:r>
              <a:rPr lang="en-US" sz="1900" dirty="0"/>
              <a:t> disability under the ADA.”) (internal citations omitted); </a:t>
            </a:r>
            <a:r>
              <a:rPr lang="en-US" sz="1900" i="1" dirty="0"/>
              <a:t>Burch v. Coca–Cola Co.,</a:t>
            </a:r>
            <a:r>
              <a:rPr lang="en-US" sz="1900" dirty="0"/>
              <a:t> 119 F.3d 305, 316 (5th Cir.1997) (finding that alcoholism is not a </a:t>
            </a:r>
            <a:r>
              <a:rPr lang="en-US" sz="1900" i="1" dirty="0"/>
              <a:t>per se</a:t>
            </a:r>
            <a:r>
              <a:rPr lang="en-US" sz="1900" dirty="0"/>
              <a:t> disability); </a:t>
            </a:r>
            <a:r>
              <a:rPr lang="en-US" sz="1900" i="1" dirty="0"/>
              <a:t>Barron v. Decare Dental, LLC,</a:t>
            </a:r>
            <a:r>
              <a:rPr lang="en-US" sz="1900" dirty="0"/>
              <a:t> No. CIV. 12–699 RHK/SER, 2013 WL 3989786, at *4, n. 10 (D. Minn. Aug. 2, 2013).</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39</a:t>
            </a:fld>
            <a:endParaRPr lang="en-US" dirty="0"/>
          </a:p>
        </p:txBody>
      </p:sp>
    </p:spTree>
    <p:extLst>
      <p:ext uri="{BB962C8B-B14F-4D97-AF65-F5344CB8AC3E}">
        <p14:creationId xmlns:p14="http://schemas.microsoft.com/office/powerpoint/2010/main" val="15752480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Political Activity</a:t>
            </a:r>
          </a:p>
        </p:txBody>
      </p:sp>
      <p:sp>
        <p:nvSpPr>
          <p:cNvPr id="4" name="Rectangle 3"/>
          <p:cNvSpPr/>
          <p:nvPr/>
        </p:nvSpPr>
        <p:spPr>
          <a:xfrm>
            <a:off x="2080054" y="1105293"/>
            <a:ext cx="6301946" cy="5262979"/>
          </a:xfrm>
          <a:prstGeom prst="rect">
            <a:avLst/>
          </a:prstGeom>
        </p:spPr>
        <p:txBody>
          <a:bodyPr wrap="square">
            <a:spAutoFit/>
          </a:bodyPr>
          <a:lstStyle/>
          <a:p>
            <a:r>
              <a:rPr lang="en-US" sz="2400" dirty="0">
                <a:solidFill>
                  <a:srgbClr val="0070C0"/>
                </a:solidFill>
                <a:latin typeface="Arial" charset="0"/>
                <a:ea typeface="Arial" charset="0"/>
                <a:cs typeface="Arial" charset="0"/>
              </a:rPr>
              <a:t>The DC Human Rights Act defines “political affiliation” as “the state of belonging to or endorsing any political party.”  DC Code §2-1402.02(25)</a:t>
            </a:r>
          </a:p>
          <a:p>
            <a:endParaRPr lang="en-US" sz="2400" dirty="0">
              <a:solidFill>
                <a:srgbClr val="0070C0"/>
              </a:solidFill>
              <a:latin typeface="Arial" charset="0"/>
              <a:ea typeface="Arial" charset="0"/>
              <a:cs typeface="Arial" charset="0"/>
            </a:endParaRPr>
          </a:p>
          <a:p>
            <a:r>
              <a:rPr lang="en-US" sz="2400" dirty="0">
                <a:solidFill>
                  <a:srgbClr val="0070C0"/>
                </a:solidFill>
                <a:latin typeface="Arial" charset="0"/>
                <a:ea typeface="Arial" charset="0"/>
                <a:cs typeface="Arial" charset="0"/>
              </a:rPr>
              <a:t>In Blodgett v. University Club, 930 A.2d 210 (2007), the plaintiff claimed he was expelled from a private social club because he was affiliated with the National Alliance.  The court held that he provided no evidence that the National Alliance is a political party under any ordinary sense and with the meaning commonly attributed to that term; thus, he was not protected by the law.</a:t>
            </a:r>
          </a:p>
        </p:txBody>
      </p:sp>
      <p:sp>
        <p:nvSpPr>
          <p:cNvPr id="3" name="Footer Placeholder 2">
            <a:extLst>
              <a:ext uri="{FF2B5EF4-FFF2-40B4-BE49-F238E27FC236}">
                <a16:creationId xmlns:a16="http://schemas.microsoft.com/office/drawing/2014/main" xmlns="" id="{0F687321-250B-C142-B53F-987745A327BE}"/>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77F38DBE-DAC5-A741-9A45-CC75B8A8E53D}"/>
              </a:ext>
            </a:extLst>
          </p:cNvPr>
          <p:cNvSpPr>
            <a:spLocks noGrp="1"/>
          </p:cNvSpPr>
          <p:nvPr>
            <p:ph type="sldNum" sz="quarter" idx="12"/>
          </p:nvPr>
        </p:nvSpPr>
        <p:spPr/>
        <p:txBody>
          <a:bodyPr/>
          <a:lstStyle/>
          <a:p>
            <a:fld id="{45443ECF-A570-C145-ACE8-4C3387E130F4}" type="slidenum">
              <a:rPr lang="en-US" smtClean="0"/>
              <a:pPr/>
              <a:t>4</a:t>
            </a:fld>
            <a:endParaRPr lang="en-US" dirty="0"/>
          </a:p>
        </p:txBody>
      </p:sp>
    </p:spTree>
    <p:extLst>
      <p:ext uri="{BB962C8B-B14F-4D97-AF65-F5344CB8AC3E}">
        <p14:creationId xmlns:p14="http://schemas.microsoft.com/office/powerpoint/2010/main" val="20575893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442841" cy="4465481"/>
          </a:xfrm>
        </p:spPr>
        <p:txBody>
          <a:bodyPr>
            <a:normAutofit/>
          </a:bodyPr>
          <a:lstStyle/>
          <a:p>
            <a:r>
              <a:rPr lang="en-US" sz="2200" dirty="0"/>
              <a:t>Using same logic as applied to drug addiction</a:t>
            </a:r>
          </a:p>
          <a:p>
            <a:pPr lvl="1"/>
            <a:r>
              <a:rPr lang="en-US" sz="2000" dirty="0"/>
              <a:t>Alcoholism unquestionable constitutes an impairment but, “merely having an impairment does not make on disabled for purposes of the ADA.” </a:t>
            </a:r>
            <a:r>
              <a:rPr lang="en-US" sz="2000" i="1" dirty="0"/>
              <a:t>Chamberlain v. Securian Financial Group. </a:t>
            </a:r>
            <a:r>
              <a:rPr lang="en-US" sz="2000" dirty="0"/>
              <a:t>180 F. Supp. 3d 381 (W.D.N.C. 2016) (citing </a:t>
            </a:r>
            <a:r>
              <a:rPr lang="en-US" sz="2000" i="1" dirty="0"/>
              <a:t>A Helping Hand LLC v. Baltimore </a:t>
            </a:r>
            <a:r>
              <a:rPr lang="en-US" sz="2000" dirty="0"/>
              <a:t>County, 515 F.3d 356 (4</a:t>
            </a:r>
            <a:r>
              <a:rPr lang="en-US" sz="2000" baseline="30000" dirty="0"/>
              <a:t>th</a:t>
            </a:r>
            <a:r>
              <a:rPr lang="en-US" sz="2000" dirty="0"/>
              <a:t> Cir. 2008). </a:t>
            </a:r>
          </a:p>
          <a:p>
            <a:r>
              <a:rPr lang="en-US" sz="2200" dirty="0"/>
              <a:t>So are “high functioning” alcoholics effectively not protected by the ADA?</a:t>
            </a:r>
          </a:p>
          <a:p>
            <a:pPr lvl="1"/>
            <a:r>
              <a:rPr lang="en-US" sz="2000" dirty="0"/>
              <a:t>Pro tip, they probably still get in under the “regarded as” standard</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40</a:t>
            </a:fld>
            <a:endParaRPr lang="en-US" dirty="0"/>
          </a:p>
        </p:txBody>
      </p:sp>
    </p:spTree>
    <p:extLst>
      <p:ext uri="{BB962C8B-B14F-4D97-AF65-F5344CB8AC3E}">
        <p14:creationId xmlns:p14="http://schemas.microsoft.com/office/powerpoint/2010/main" val="10158282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442841" cy="4465481"/>
          </a:xfrm>
        </p:spPr>
        <p:txBody>
          <a:bodyPr>
            <a:normAutofit/>
          </a:bodyPr>
          <a:lstStyle/>
          <a:p>
            <a:r>
              <a:rPr lang="en-US" sz="2200" dirty="0"/>
              <a:t>Can employers take adverse action for misconduct related to alcoholism occurring outside the workplace?</a:t>
            </a:r>
          </a:p>
          <a:p>
            <a:pPr lvl="1"/>
            <a:r>
              <a:rPr lang="en-US" sz="2000" dirty="0"/>
              <a:t>Yes, but discipline must be related to the conduct and NOT to the underlying alcoholism</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41</a:t>
            </a:fld>
            <a:endParaRPr lang="en-US" dirty="0"/>
          </a:p>
        </p:txBody>
      </p:sp>
    </p:spTree>
    <p:extLst>
      <p:ext uri="{BB962C8B-B14F-4D97-AF65-F5344CB8AC3E}">
        <p14:creationId xmlns:p14="http://schemas.microsoft.com/office/powerpoint/2010/main" val="53021922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894787" cy="4465481"/>
          </a:xfrm>
        </p:spPr>
        <p:txBody>
          <a:bodyPr>
            <a:normAutofit/>
          </a:bodyPr>
          <a:lstStyle/>
          <a:p>
            <a:r>
              <a:rPr lang="en-US" sz="2200" dirty="0"/>
              <a:t>Exemplar discipline cases</a:t>
            </a:r>
          </a:p>
          <a:p>
            <a:pPr lvl="1"/>
            <a:r>
              <a:rPr lang="en-US" sz="1800" i="1" dirty="0"/>
              <a:t>Chamberlain v. Securian Financial Group. </a:t>
            </a:r>
            <a:r>
              <a:rPr lang="en-US" sz="1800" dirty="0"/>
              <a:t>180 F. Supp. 3d 381 (W.D.N.C. 2016) – worst </a:t>
            </a:r>
            <a:r>
              <a:rPr lang="en-US" sz="1800" i="1" dirty="0"/>
              <a:t>Love Boat</a:t>
            </a:r>
            <a:r>
              <a:rPr lang="en-US" sz="1800" dirty="0"/>
              <a:t> episode ever </a:t>
            </a:r>
          </a:p>
          <a:p>
            <a:pPr lvl="1"/>
            <a:r>
              <a:rPr lang="en-US" sz="1800" i="1" dirty="0"/>
              <a:t>Budde v. Kane County Forest Preserve</a:t>
            </a:r>
            <a:r>
              <a:rPr lang="en-US" sz="1800" dirty="0"/>
              <a:t>, 603 F. Supp. 2d 1136 (N.D. Ill. 2009) – DWI and related car accident may effect “qualified” status</a:t>
            </a:r>
          </a:p>
          <a:p>
            <a:pPr lvl="1"/>
            <a:r>
              <a:rPr lang="en-US" sz="1800" i="1" dirty="0"/>
              <a:t>Ames v. Home Depot U.S.A., Inc.</a:t>
            </a:r>
            <a:r>
              <a:rPr lang="en-US" sz="1800" dirty="0"/>
              <a:t>, 629 F.3d 665 (7th Cir. 2011) – under the influence at work = termination, even if it might not = a disability or “serious medical condition”</a:t>
            </a:r>
          </a:p>
          <a:p>
            <a:pPr lvl="1"/>
            <a:r>
              <a:rPr lang="en-US" sz="2000" i="1" dirty="0"/>
              <a:t>Newland v. Dalton, </a:t>
            </a:r>
            <a:r>
              <a:rPr lang="en-US" sz="2000" dirty="0"/>
              <a:t>81 F.3d 904 (9th Cir. 1996) – a rampage is a rampage whether “drunken” or not</a:t>
            </a:r>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42</a:t>
            </a:fld>
            <a:endParaRPr lang="en-US" dirty="0"/>
          </a:p>
        </p:txBody>
      </p:sp>
    </p:spTree>
    <p:extLst>
      <p:ext uri="{BB962C8B-B14F-4D97-AF65-F5344CB8AC3E}">
        <p14:creationId xmlns:p14="http://schemas.microsoft.com/office/powerpoint/2010/main" val="14848295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dirty="0">
                <a:solidFill>
                  <a:srgbClr val="00A900"/>
                </a:solidFill>
              </a:rPr>
              <a:t>ALCOHOL &amp; ALCOHOLISM</a:t>
            </a:r>
          </a:p>
        </p:txBody>
      </p:sp>
      <p:sp>
        <p:nvSpPr>
          <p:cNvPr id="2" name="Content Placeholder 1"/>
          <p:cNvSpPr>
            <a:spLocks noGrp="1"/>
          </p:cNvSpPr>
          <p:nvPr>
            <p:ph idx="1"/>
          </p:nvPr>
        </p:nvSpPr>
        <p:spPr>
          <a:xfrm>
            <a:off x="2133600" y="1575882"/>
            <a:ext cx="6936829" cy="4465481"/>
          </a:xfrm>
        </p:spPr>
        <p:txBody>
          <a:bodyPr>
            <a:normAutofit lnSpcReduction="10000"/>
          </a:bodyPr>
          <a:lstStyle/>
          <a:p>
            <a:r>
              <a:rPr lang="en-US" sz="2200" dirty="0"/>
              <a:t>Can employers require that individuals recovering from alcohol not drink outside the workplace?</a:t>
            </a:r>
          </a:p>
          <a:p>
            <a:r>
              <a:rPr lang="en-US" sz="2200" dirty="0"/>
              <a:t>In a word, “yes”</a:t>
            </a:r>
          </a:p>
          <a:p>
            <a:pPr lvl="1"/>
            <a:r>
              <a:rPr lang="en-US" sz="1800" i="1" dirty="0"/>
              <a:t>Ostrowski v. Con–Way Freight, Inc.,</a:t>
            </a:r>
            <a:r>
              <a:rPr lang="en-US" sz="1800" dirty="0"/>
              <a:t> 543 Fed. Appx. 128, 131 (3d Cir.2013) – “several Circuit Courts of Appeal “have explicitly endorsed agreements that bar an employee from consuming alcohol—whether at the workplace or otherwise”</a:t>
            </a:r>
            <a:endParaRPr lang="en-US" sz="1800" i="1" dirty="0"/>
          </a:p>
          <a:p>
            <a:pPr lvl="1"/>
            <a:r>
              <a:rPr lang="en-US" sz="1800" i="1" dirty="0"/>
              <a:t>Longen v. Waterous Co.,</a:t>
            </a:r>
            <a:r>
              <a:rPr lang="en-US" sz="1800" dirty="0"/>
              <a:t> 347 F.3d 685, 689 (8th Cir.2003) - “all return-to-work agreements, by their nature, impose employment conditions different from those of other employees. As a result, courts have consistently found no disability discrimination in discharges pursuant to such agreements.”)(collecting cases)</a:t>
            </a:r>
          </a:p>
          <a:p>
            <a:pPr lvl="1"/>
            <a:r>
              <a:rPr lang="en-US" sz="1700" i="1" dirty="0"/>
              <a:t>Mararri v. WCI Steel, Inc.,</a:t>
            </a:r>
            <a:r>
              <a:rPr lang="en-US" sz="1700" dirty="0"/>
              <a:t> 130 F.3d 1180 (6th Cir.1997)</a:t>
            </a:r>
          </a:p>
          <a:p>
            <a:endParaRPr lang="en-US" sz="2200" dirty="0"/>
          </a:p>
          <a:p>
            <a:endParaRPr lang="en-US"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43</a:t>
            </a:fld>
            <a:endParaRPr lang="en-US" dirty="0"/>
          </a:p>
        </p:txBody>
      </p:sp>
    </p:spTree>
    <p:extLst>
      <p:ext uri="{BB962C8B-B14F-4D97-AF65-F5344CB8AC3E}">
        <p14:creationId xmlns:p14="http://schemas.microsoft.com/office/powerpoint/2010/main" val="177040316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358" y="270916"/>
            <a:ext cx="8070059" cy="815525"/>
          </a:xfrm>
        </p:spPr>
        <p:txBody>
          <a:bodyPr/>
          <a:lstStyle/>
          <a:p>
            <a:r>
              <a:rPr lang="en-US" spc="100" dirty="0">
                <a:latin typeface="Helvetica Light"/>
              </a:rPr>
              <a:t>Marijuana Use</a:t>
            </a:r>
          </a:p>
        </p:txBody>
      </p:sp>
      <p:pic>
        <p:nvPicPr>
          <p:cNvPr id="10" name="Picture 9"/>
          <p:cNvPicPr>
            <a:picLocks noChangeAspect="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2174215" y="1622501"/>
            <a:ext cx="7515923" cy="4578969"/>
          </a:xfrm>
          <a:prstGeom prst="rect">
            <a:avLst/>
          </a:prstGeom>
        </p:spPr>
      </p:pic>
      <p:sp>
        <p:nvSpPr>
          <p:cNvPr id="3" name="Footer Placeholder 2">
            <a:extLst>
              <a:ext uri="{FF2B5EF4-FFF2-40B4-BE49-F238E27FC236}">
                <a16:creationId xmlns:a16="http://schemas.microsoft.com/office/drawing/2014/main" xmlns="" id="{0DA0C3ED-EEA7-3A40-AA6F-30FC55E09541}"/>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94AD61A1-61BE-8846-91EF-8D7C6B28A3B3}"/>
              </a:ext>
            </a:extLst>
          </p:cNvPr>
          <p:cNvSpPr>
            <a:spLocks noGrp="1"/>
          </p:cNvSpPr>
          <p:nvPr>
            <p:ph type="sldNum" sz="quarter" idx="12"/>
          </p:nvPr>
        </p:nvSpPr>
        <p:spPr/>
        <p:txBody>
          <a:bodyPr/>
          <a:lstStyle/>
          <a:p>
            <a:fld id="{45443ECF-A570-C145-ACE8-4C3387E130F4}" type="slidenum">
              <a:rPr lang="en-US" smtClean="0"/>
              <a:pPr/>
              <a:t>44</a:t>
            </a:fld>
            <a:endParaRPr lang="en-US" dirty="0"/>
          </a:p>
        </p:txBody>
      </p:sp>
    </p:spTree>
    <p:extLst>
      <p:ext uri="{BB962C8B-B14F-4D97-AF65-F5344CB8AC3E}">
        <p14:creationId xmlns:p14="http://schemas.microsoft.com/office/powerpoint/2010/main" val="90825949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5"/>
          <p:cNvPicPr>
            <a:picLocks noChangeAspect="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a:xfrm>
            <a:off x="530088" y="2366913"/>
            <a:ext cx="4668391" cy="4505093"/>
          </a:xfrm>
          <a:prstGeom prst="snip1Rect">
            <a:avLst>
              <a:gd name="adj" fmla="val 30953"/>
            </a:avLst>
          </a:prstGeom>
          <a:effectLst/>
        </p:spPr>
      </p:pic>
      <p:sp>
        <p:nvSpPr>
          <p:cNvPr id="6" name="Title 1"/>
          <p:cNvSpPr>
            <a:spLocks noGrp="1"/>
          </p:cNvSpPr>
          <p:nvPr>
            <p:ph type="title"/>
          </p:nvPr>
        </p:nvSpPr>
        <p:spPr>
          <a:xfrm>
            <a:off x="1986358" y="270916"/>
            <a:ext cx="8070059" cy="815525"/>
          </a:xfrm>
        </p:spPr>
        <p:txBody>
          <a:bodyPr/>
          <a:lstStyle/>
          <a:p>
            <a:r>
              <a:rPr lang="en-US" spc="100" dirty="0">
                <a:latin typeface="Helvetica Light"/>
              </a:rPr>
              <a:t>Marijuana Use</a:t>
            </a:r>
          </a:p>
        </p:txBody>
      </p:sp>
      <p:sp>
        <p:nvSpPr>
          <p:cNvPr id="3" name="Content Placeholder 2"/>
          <p:cNvSpPr>
            <a:spLocks noGrp="1"/>
          </p:cNvSpPr>
          <p:nvPr>
            <p:ph idx="1"/>
          </p:nvPr>
        </p:nvSpPr>
        <p:spPr>
          <a:xfrm>
            <a:off x="922209" y="1455363"/>
            <a:ext cx="8552539" cy="4668438"/>
          </a:xfrm>
        </p:spPr>
        <p:txBody>
          <a:bodyPr>
            <a:noAutofit/>
          </a:bodyPr>
          <a:lstStyle/>
          <a:p>
            <a:pPr marL="346075" lvl="1" indent="-285750">
              <a:lnSpc>
                <a:spcPct val="95000"/>
              </a:lnSpc>
              <a:spcAft>
                <a:spcPts val="1200"/>
              </a:spcAft>
              <a:buSzPct val="90000"/>
              <a:buFont typeface="Arial" panose="020B0604020202020204" pitchFamily="34" charset="0"/>
              <a:buChar char="•"/>
            </a:pPr>
            <a:r>
              <a:rPr lang="en-US" sz="3200" dirty="0">
                <a:latin typeface="Calibri" panose="020F0502020204030204" pitchFamily="34" charset="0"/>
                <a:cs typeface="Calibri" panose="020F0502020204030204" pitchFamily="34" charset="0"/>
              </a:rPr>
              <a:t>D.C., Maryland &amp; Virginia have all decriminalized medical marijuana in some form</a:t>
            </a:r>
          </a:p>
          <a:p>
            <a:pPr marL="1260475" lvl="1" indent="-285750">
              <a:lnSpc>
                <a:spcPct val="95000"/>
              </a:lnSpc>
              <a:spcAft>
                <a:spcPts val="1200"/>
              </a:spcAft>
              <a:buSzPct val="90000"/>
              <a:buFont typeface="Arial" panose="020B0604020202020204" pitchFamily="34" charset="0"/>
              <a:buChar char="•"/>
            </a:pPr>
            <a:r>
              <a:rPr lang="en-US" sz="3200" dirty="0">
                <a:latin typeface="Calibri" panose="020F0502020204030204" pitchFamily="34" charset="0"/>
                <a:cs typeface="Calibri" panose="020F0502020204030204" pitchFamily="34" charset="0"/>
              </a:rPr>
              <a:t>Laws in each state differ</a:t>
            </a:r>
          </a:p>
          <a:p>
            <a:pPr marL="2341563" lvl="1" indent="-285750">
              <a:lnSpc>
                <a:spcPct val="95000"/>
              </a:lnSpc>
              <a:spcAft>
                <a:spcPts val="1200"/>
              </a:spcAft>
              <a:buSzPct val="90000"/>
              <a:buFont typeface="Arial" panose="020B0604020202020204" pitchFamily="34" charset="0"/>
              <a:buChar char="•"/>
            </a:pPr>
            <a:r>
              <a:rPr lang="en-US" sz="3200" dirty="0">
                <a:latin typeface="Calibri" panose="020F0502020204030204" pitchFamily="34" charset="0"/>
                <a:cs typeface="Calibri" panose="020F0502020204030204" pitchFamily="34" charset="0"/>
              </a:rPr>
              <a:t>Remains illegal under the federal Controlled Substances Act</a:t>
            </a:r>
          </a:p>
          <a:p>
            <a:pPr marL="4170363" lvl="1" indent="-520700">
              <a:lnSpc>
                <a:spcPct val="95000"/>
              </a:lnSpc>
              <a:buSzPct val="90000"/>
              <a:buFont typeface="Arial" panose="020B0604020202020204" pitchFamily="34" charset="0"/>
              <a:buChar char="•"/>
            </a:pPr>
            <a:r>
              <a:rPr lang="en-US" sz="3200" dirty="0">
                <a:latin typeface="Calibri" panose="020F0502020204030204" pitchFamily="34" charset="0"/>
                <a:cs typeface="Calibri" panose="020F0502020204030204" pitchFamily="34" charset="0"/>
              </a:rPr>
              <a:t>Employers can generally still terminate employees for failing drug tests</a:t>
            </a:r>
          </a:p>
          <a:p>
            <a:endParaRPr lang="en-US" sz="3200" dirty="0"/>
          </a:p>
        </p:txBody>
      </p:sp>
      <p:sp>
        <p:nvSpPr>
          <p:cNvPr id="2" name="Footer Placeholder 1">
            <a:extLst>
              <a:ext uri="{FF2B5EF4-FFF2-40B4-BE49-F238E27FC236}">
                <a16:creationId xmlns:a16="http://schemas.microsoft.com/office/drawing/2014/main" xmlns="" id="{AB413617-8494-6047-8A4D-9A0788815FA9}"/>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D733E380-851A-734F-AF84-5DE8F794B6ED}"/>
              </a:ext>
            </a:extLst>
          </p:cNvPr>
          <p:cNvSpPr>
            <a:spLocks noGrp="1"/>
          </p:cNvSpPr>
          <p:nvPr>
            <p:ph type="sldNum" sz="quarter" idx="12"/>
          </p:nvPr>
        </p:nvSpPr>
        <p:spPr/>
        <p:txBody>
          <a:bodyPr/>
          <a:lstStyle/>
          <a:p>
            <a:fld id="{45443ECF-A570-C145-ACE8-4C3387E130F4}" type="slidenum">
              <a:rPr lang="en-US" smtClean="0"/>
              <a:pPr/>
              <a:t>45</a:t>
            </a:fld>
            <a:endParaRPr lang="en-US" dirty="0"/>
          </a:p>
        </p:txBody>
      </p:sp>
    </p:spTree>
    <p:extLst>
      <p:ext uri="{BB962C8B-B14F-4D97-AF65-F5344CB8AC3E}">
        <p14:creationId xmlns:p14="http://schemas.microsoft.com/office/powerpoint/2010/main" val="80453374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C:\Users\NRainforth073\AppData\Local\Microsoft\Windows\Temporary Internet Files\Content.IE5\H8745GHG\3-10-2010-legal-books-hiring-lawyer-blog-iStock_000006938226XSmall[1].jpg"/>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6163837" y="3797896"/>
            <a:ext cx="4359555" cy="282964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1991992" y="289769"/>
            <a:ext cx="8070059" cy="815525"/>
          </a:xfrm>
        </p:spPr>
        <p:txBody>
          <a:bodyPr/>
          <a:lstStyle/>
          <a:p>
            <a:r>
              <a:rPr lang="en-US" spc="100" dirty="0">
                <a:latin typeface="Helvetica Light"/>
              </a:rPr>
              <a:t>Marijuana Use</a:t>
            </a:r>
            <a:r>
              <a:rPr lang="en-US" dirty="0">
                <a:latin typeface="Helvetica Light"/>
              </a:rPr>
              <a:t>: D.C.</a:t>
            </a:r>
          </a:p>
        </p:txBody>
      </p:sp>
      <p:sp>
        <p:nvSpPr>
          <p:cNvPr id="3" name="Content Placeholder 2"/>
          <p:cNvSpPr>
            <a:spLocks noGrp="1"/>
          </p:cNvSpPr>
          <p:nvPr>
            <p:ph idx="1"/>
          </p:nvPr>
        </p:nvSpPr>
        <p:spPr>
          <a:xfrm>
            <a:off x="1265716" y="1354755"/>
            <a:ext cx="8610805" cy="4577695"/>
          </a:xfrm>
        </p:spPr>
        <p:txBody>
          <a:bodyPr>
            <a:noAutofit/>
          </a:bodyPr>
          <a:lstStyle/>
          <a:p>
            <a:pPr marL="290513" indent="-285750">
              <a:lnSpc>
                <a:spcPct val="97000"/>
              </a:lnSpc>
              <a:spcAft>
                <a:spcPts val="600"/>
              </a:spcAft>
            </a:pPr>
            <a:r>
              <a:rPr lang="en-US" sz="3000" dirty="0"/>
              <a:t>Qualifying patient may possess/use medical marijuana and paraphernalia for treatment of a wide range of medical conditions if he/she:</a:t>
            </a:r>
          </a:p>
          <a:p>
            <a:pPr marL="741363" lvl="1" indent="-395288">
              <a:lnSpc>
                <a:spcPct val="97000"/>
              </a:lnSpc>
              <a:spcAft>
                <a:spcPts val="600"/>
              </a:spcAft>
              <a:buSzPct val="86000"/>
              <a:buFont typeface="Wingdings" panose="05000000000000000000" pitchFamily="2" charset="2"/>
              <a:buChar char="Ø"/>
            </a:pPr>
            <a:r>
              <a:rPr lang="en-US" sz="2800" dirty="0"/>
              <a:t>Has a Rx from a doctor; and</a:t>
            </a:r>
          </a:p>
          <a:p>
            <a:pPr marL="741363" lvl="1" indent="-395288">
              <a:lnSpc>
                <a:spcPct val="97000"/>
              </a:lnSpc>
              <a:spcAft>
                <a:spcPts val="600"/>
              </a:spcAft>
              <a:buSzPct val="86000"/>
              <a:buFont typeface="Wingdings" panose="05000000000000000000" pitchFamily="2" charset="2"/>
              <a:buChar char="Ø"/>
            </a:pPr>
            <a:r>
              <a:rPr lang="en-US" sz="2800" dirty="0"/>
              <a:t>Registers w/ Mayor per Med. Marijuana Program</a:t>
            </a:r>
          </a:p>
          <a:p>
            <a:pPr marL="346075" lvl="1">
              <a:spcBef>
                <a:spcPts val="600"/>
              </a:spcBef>
              <a:buSzPct val="86000"/>
            </a:pPr>
            <a:r>
              <a:rPr lang="en-US" sz="2300" dirty="0">
                <a:solidFill>
                  <a:srgbClr val="29A2AD"/>
                </a:solidFill>
              </a:rPr>
              <a:t>D.C. </a:t>
            </a:r>
            <a:r>
              <a:rPr lang="en-US" sz="2300" cap="small" dirty="0">
                <a:solidFill>
                  <a:srgbClr val="29A2AD"/>
                </a:solidFill>
              </a:rPr>
              <a:t>Code</a:t>
            </a:r>
            <a:r>
              <a:rPr lang="en-US" sz="2300" dirty="0">
                <a:solidFill>
                  <a:srgbClr val="29A2AD"/>
                </a:solidFill>
              </a:rPr>
              <a:t> § 7-1671.02</a:t>
            </a:r>
          </a:p>
        </p:txBody>
      </p:sp>
      <p:sp>
        <p:nvSpPr>
          <p:cNvPr id="10" name="Content Placeholder 2"/>
          <p:cNvSpPr txBox="1">
            <a:spLocks/>
          </p:cNvSpPr>
          <p:nvPr/>
        </p:nvSpPr>
        <p:spPr>
          <a:xfrm>
            <a:off x="1733452" y="4480906"/>
            <a:ext cx="4842050" cy="1964500"/>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401638" indent="-285750">
              <a:lnSpc>
                <a:spcPct val="95000"/>
              </a:lnSpc>
              <a:spcBef>
                <a:spcPts val="600"/>
              </a:spcBef>
            </a:pPr>
            <a:r>
              <a:rPr lang="en-US" sz="3000" dirty="0"/>
              <a:t>Certain recreational use permitted for residents age of 21+</a:t>
            </a:r>
          </a:p>
          <a:p>
            <a:pPr marL="401638" indent="0">
              <a:spcBef>
                <a:spcPts val="1200"/>
              </a:spcBef>
              <a:buNone/>
            </a:pPr>
            <a:r>
              <a:rPr lang="en-US" sz="2300" dirty="0">
                <a:solidFill>
                  <a:srgbClr val="29A2AD"/>
                </a:solidFill>
              </a:rPr>
              <a:t>D.C. </a:t>
            </a:r>
            <a:r>
              <a:rPr lang="en-US" sz="2300" cap="small" dirty="0">
                <a:solidFill>
                  <a:srgbClr val="29A2AD"/>
                </a:solidFill>
              </a:rPr>
              <a:t>Code</a:t>
            </a:r>
            <a:r>
              <a:rPr lang="en-US" sz="2300" dirty="0">
                <a:solidFill>
                  <a:srgbClr val="29A2AD"/>
                </a:solidFill>
              </a:rPr>
              <a:t> § 48-904.01</a:t>
            </a:r>
          </a:p>
        </p:txBody>
      </p:sp>
      <p:sp>
        <p:nvSpPr>
          <p:cNvPr id="5" name="Footer Placeholder 4">
            <a:extLst>
              <a:ext uri="{FF2B5EF4-FFF2-40B4-BE49-F238E27FC236}">
                <a16:creationId xmlns:a16="http://schemas.microsoft.com/office/drawing/2014/main" xmlns="" id="{14C9CC4A-834F-9D4D-A993-B79E2CCA5DAE}"/>
              </a:ext>
            </a:extLst>
          </p:cNvPr>
          <p:cNvSpPr>
            <a:spLocks noGrp="1"/>
          </p:cNvSpPr>
          <p:nvPr>
            <p:ph type="ftr" sz="quarter" idx="11"/>
          </p:nvPr>
        </p:nvSpPr>
        <p:spPr/>
        <p:txBody>
          <a:bodyPr/>
          <a:lstStyle/>
          <a:p>
            <a:r>
              <a:rPr lang="en-US"/>
              <a:t>DC BAR | September 23, 2019</a:t>
            </a:r>
            <a:endParaRPr lang="en-US" dirty="0"/>
          </a:p>
        </p:txBody>
      </p:sp>
      <p:sp>
        <p:nvSpPr>
          <p:cNvPr id="6" name="Slide Number Placeholder 5">
            <a:extLst>
              <a:ext uri="{FF2B5EF4-FFF2-40B4-BE49-F238E27FC236}">
                <a16:creationId xmlns:a16="http://schemas.microsoft.com/office/drawing/2014/main" xmlns="" id="{0958E691-8C58-0B44-BA97-3004FBDC133F}"/>
              </a:ext>
            </a:extLst>
          </p:cNvPr>
          <p:cNvSpPr>
            <a:spLocks noGrp="1"/>
          </p:cNvSpPr>
          <p:nvPr>
            <p:ph type="sldNum" sz="quarter" idx="12"/>
          </p:nvPr>
        </p:nvSpPr>
        <p:spPr/>
        <p:txBody>
          <a:bodyPr/>
          <a:lstStyle/>
          <a:p>
            <a:fld id="{45443ECF-A570-C145-ACE8-4C3387E130F4}" type="slidenum">
              <a:rPr lang="en-US" smtClean="0"/>
              <a:pPr/>
              <a:t>46</a:t>
            </a:fld>
            <a:endParaRPr lang="en-US" dirty="0"/>
          </a:p>
        </p:txBody>
      </p:sp>
    </p:spTree>
    <p:extLst>
      <p:ext uri="{BB962C8B-B14F-4D97-AF65-F5344CB8AC3E}">
        <p14:creationId xmlns:p14="http://schemas.microsoft.com/office/powerpoint/2010/main" val="124156028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91992" y="289769"/>
            <a:ext cx="8070059" cy="815525"/>
          </a:xfrm>
        </p:spPr>
        <p:txBody>
          <a:bodyPr/>
          <a:lstStyle/>
          <a:p>
            <a:r>
              <a:rPr lang="en-US" spc="100" dirty="0">
                <a:latin typeface="Helvetica Light"/>
              </a:rPr>
              <a:t>Marijuana Use</a:t>
            </a:r>
            <a:r>
              <a:rPr lang="en-US" dirty="0">
                <a:latin typeface="Helvetica Light"/>
              </a:rPr>
              <a:t>: D.C.</a:t>
            </a:r>
          </a:p>
        </p:txBody>
      </p:sp>
      <p:sp>
        <p:nvSpPr>
          <p:cNvPr id="3" name="Content Placeholder 2"/>
          <p:cNvSpPr>
            <a:spLocks noGrp="1"/>
          </p:cNvSpPr>
          <p:nvPr>
            <p:ph idx="1"/>
          </p:nvPr>
        </p:nvSpPr>
        <p:spPr>
          <a:xfrm>
            <a:off x="853009" y="1037277"/>
            <a:ext cx="8457289" cy="3204337"/>
          </a:xfrm>
        </p:spPr>
        <p:txBody>
          <a:bodyPr>
            <a:noAutofit/>
          </a:bodyPr>
          <a:lstStyle/>
          <a:p>
            <a:pPr marL="290513" indent="-290513">
              <a:lnSpc>
                <a:spcPct val="95000"/>
              </a:lnSpc>
            </a:pPr>
            <a:r>
              <a:rPr lang="en-US" sz="2800" b="1" dirty="0"/>
              <a:t>D.C. Prohibition of Pre-Employment Marijuana Testing Act of 2015</a:t>
            </a:r>
          </a:p>
          <a:p>
            <a:pPr marL="747713" lvl="1" indent="-401638">
              <a:lnSpc>
                <a:spcPct val="95000"/>
              </a:lnSpc>
              <a:buClr>
                <a:schemeClr val="tx1"/>
              </a:buClr>
              <a:buSzPct val="88000"/>
              <a:buFont typeface="Wingdings" panose="05000000000000000000" pitchFamily="2" charset="2"/>
              <a:buChar char="Ø"/>
            </a:pPr>
            <a:r>
              <a:rPr lang="en-US" sz="2700" dirty="0"/>
              <a:t>Prohibits employers from testing prospective employees prior to conditional offer</a:t>
            </a:r>
          </a:p>
          <a:p>
            <a:pPr marL="747713" lvl="1" indent="-401638">
              <a:lnSpc>
                <a:spcPct val="95000"/>
              </a:lnSpc>
              <a:buClr>
                <a:schemeClr val="tx1"/>
              </a:buClr>
              <a:buSzPct val="88000"/>
              <a:buFont typeface="Wingdings" panose="05000000000000000000" pitchFamily="2" charset="2"/>
              <a:buChar char="Ø"/>
            </a:pPr>
            <a:r>
              <a:rPr lang="en-US" sz="2700" dirty="0"/>
              <a:t>After conditional offer, employer can require testing compliance with drug-free           workplace policy</a:t>
            </a:r>
          </a:p>
        </p:txBody>
      </p:sp>
      <p:pic>
        <p:nvPicPr>
          <p:cNvPr id="8" name="Picture 7" descr="C:\Users\NRainforth073\AppData\Local\Microsoft\Windows\Temporary Internet Files\Content.IE5\H8745GHG\3-10-2010-legal-books-hiring-lawyer-blog-iStock_000006938226XSmall[1].jpg"/>
          <p:cNvPicPr>
            <a:picLocks noChangeAspect="1" noChangeArrowheads="1"/>
          </p:cNvPicPr>
          <p:nvPr/>
        </p:nvPicPr>
        <p:blipFill rotWithShape="1">
          <a:blip r:embed="rId3"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p:blipFill>
        <p:spPr bwMode="auto">
          <a:xfrm>
            <a:off x="6096000" y="4028355"/>
            <a:ext cx="4359555" cy="2829645"/>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853009" y="4218554"/>
            <a:ext cx="5870206" cy="2174487"/>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7713" lvl="1" indent="-401638">
              <a:lnSpc>
                <a:spcPct val="95000"/>
              </a:lnSpc>
              <a:buClr>
                <a:schemeClr val="tx1"/>
              </a:buClr>
              <a:buSzPct val="88000"/>
              <a:buFont typeface="Wingdings" panose="05000000000000000000" pitchFamily="2" charset="2"/>
              <a:buChar char="Ø"/>
            </a:pPr>
            <a:r>
              <a:rPr lang="en-US" sz="2700" dirty="0"/>
              <a:t>No legal challenges to date to employer’s adverse action against employee using   medical marijuana</a:t>
            </a:r>
          </a:p>
          <a:p>
            <a:pPr marL="290513" lvl="1" indent="0">
              <a:spcBef>
                <a:spcPts val="900"/>
              </a:spcBef>
              <a:buClr>
                <a:schemeClr val="tx1"/>
              </a:buClr>
              <a:buSzPct val="88000"/>
              <a:buNone/>
            </a:pPr>
            <a:r>
              <a:rPr lang="en-US" sz="2300" dirty="0">
                <a:solidFill>
                  <a:srgbClr val="29A2AD"/>
                </a:solidFill>
              </a:rPr>
              <a:t>D.C. </a:t>
            </a:r>
            <a:r>
              <a:rPr lang="en-US" sz="2300" cap="small" dirty="0">
                <a:solidFill>
                  <a:srgbClr val="29A2AD"/>
                </a:solidFill>
              </a:rPr>
              <a:t>Code</a:t>
            </a:r>
            <a:r>
              <a:rPr lang="en-US" sz="2300" dirty="0">
                <a:solidFill>
                  <a:srgbClr val="29A2AD"/>
                </a:solidFill>
              </a:rPr>
              <a:t> § 32-931</a:t>
            </a:r>
          </a:p>
        </p:txBody>
      </p:sp>
      <p:sp>
        <p:nvSpPr>
          <p:cNvPr id="2" name="Footer Placeholder 1">
            <a:extLst>
              <a:ext uri="{FF2B5EF4-FFF2-40B4-BE49-F238E27FC236}">
                <a16:creationId xmlns:a16="http://schemas.microsoft.com/office/drawing/2014/main" xmlns="" id="{3145789F-CED9-A944-BB8F-7FB84E8A6A45}"/>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A4589AD1-6F10-FC4A-8076-2641EF0D1E1F}"/>
              </a:ext>
            </a:extLst>
          </p:cNvPr>
          <p:cNvSpPr>
            <a:spLocks noGrp="1"/>
          </p:cNvSpPr>
          <p:nvPr>
            <p:ph type="sldNum" sz="quarter" idx="12"/>
          </p:nvPr>
        </p:nvSpPr>
        <p:spPr/>
        <p:txBody>
          <a:bodyPr/>
          <a:lstStyle/>
          <a:p>
            <a:fld id="{45443ECF-A570-C145-ACE8-4C3387E130F4}" type="slidenum">
              <a:rPr lang="en-US" smtClean="0"/>
              <a:pPr/>
              <a:t>47</a:t>
            </a:fld>
            <a:endParaRPr lang="en-US" dirty="0"/>
          </a:p>
        </p:txBody>
      </p:sp>
    </p:spTree>
    <p:extLst>
      <p:ext uri="{BB962C8B-B14F-4D97-AF65-F5344CB8AC3E}">
        <p14:creationId xmlns:p14="http://schemas.microsoft.com/office/powerpoint/2010/main" val="73161704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863365" y="289769"/>
            <a:ext cx="8418136" cy="815525"/>
          </a:xfrm>
        </p:spPr>
        <p:txBody>
          <a:bodyPr>
            <a:normAutofit fontScale="90000"/>
          </a:bodyPr>
          <a:lstStyle/>
          <a:p>
            <a:r>
              <a:rPr lang="en-US" sz="5200" spc="100" dirty="0">
                <a:latin typeface="Helvetica Light"/>
              </a:rPr>
              <a:t>Marijuana Use</a:t>
            </a:r>
            <a:r>
              <a:rPr lang="en-US" sz="4800" dirty="0">
                <a:latin typeface="Helvetica Light"/>
              </a:rPr>
              <a:t>: </a:t>
            </a:r>
            <a:r>
              <a:rPr lang="en-US" sz="5200" dirty="0">
                <a:latin typeface="Helvetica Light"/>
              </a:rPr>
              <a:t>Maryland</a:t>
            </a:r>
          </a:p>
        </p:txBody>
      </p:sp>
      <p:sp>
        <p:nvSpPr>
          <p:cNvPr id="3" name="Content Placeholder 2"/>
          <p:cNvSpPr>
            <a:spLocks noGrp="1"/>
          </p:cNvSpPr>
          <p:nvPr>
            <p:ph idx="1"/>
          </p:nvPr>
        </p:nvSpPr>
        <p:spPr>
          <a:xfrm>
            <a:off x="1320026" y="1287838"/>
            <a:ext cx="8418136" cy="5047566"/>
          </a:xfrm>
        </p:spPr>
        <p:txBody>
          <a:bodyPr>
            <a:noAutofit/>
          </a:bodyPr>
          <a:lstStyle/>
          <a:p>
            <a:r>
              <a:rPr lang="en-US" sz="3000" b="1" dirty="0"/>
              <a:t>Maryland Senate Bill 923 (2014)</a:t>
            </a:r>
          </a:p>
          <a:p>
            <a:pPr marL="858838" lvl="1" indent="-395288">
              <a:lnSpc>
                <a:spcPct val="96000"/>
              </a:lnSpc>
              <a:buClr>
                <a:schemeClr val="tx1"/>
              </a:buClr>
              <a:buSzPct val="88000"/>
              <a:buFont typeface="Wingdings" panose="05000000000000000000" pitchFamily="2" charset="2"/>
              <a:buChar char="Ø"/>
            </a:pPr>
            <a:r>
              <a:rPr lang="en-US" sz="2700" dirty="0"/>
              <a:t>Allows patients to receive medical marijuana recommendation from physician and to obtain state-issued Maryland Medical Marijuana Card</a:t>
            </a:r>
          </a:p>
          <a:p>
            <a:pPr marL="858838" lvl="1" indent="-395288">
              <a:lnSpc>
                <a:spcPct val="96000"/>
              </a:lnSpc>
              <a:buClr>
                <a:schemeClr val="tx1"/>
              </a:buClr>
              <a:buSzPct val="88000"/>
              <a:buFont typeface="Wingdings" panose="05000000000000000000" pitchFamily="2" charset="2"/>
              <a:buChar char="Ø"/>
            </a:pPr>
            <a:r>
              <a:rPr lang="en-US" sz="2700" dirty="0"/>
              <a:t>Protects patients against criminal prosecution and civil fines</a:t>
            </a:r>
          </a:p>
          <a:p>
            <a:pPr marL="858838" lvl="1" indent="-395288">
              <a:lnSpc>
                <a:spcPct val="96000"/>
              </a:lnSpc>
              <a:buClr>
                <a:schemeClr val="tx1"/>
              </a:buClr>
              <a:buSzPct val="88000"/>
              <a:buFont typeface="Wingdings" panose="05000000000000000000" pitchFamily="2" charset="2"/>
              <a:buChar char="Ø"/>
            </a:pPr>
            <a:r>
              <a:rPr lang="en-US" sz="2700" dirty="0"/>
              <a:t>Silent on employer’s ability to enforce drug-free workplace policy</a:t>
            </a:r>
          </a:p>
          <a:p>
            <a:pPr marL="858838" lvl="1" indent="-395288">
              <a:lnSpc>
                <a:spcPct val="96000"/>
              </a:lnSpc>
              <a:buClr>
                <a:schemeClr val="tx1"/>
              </a:buClr>
              <a:buSzPct val="88000"/>
              <a:buFont typeface="Wingdings" panose="05000000000000000000" pitchFamily="2" charset="2"/>
              <a:buChar char="Ø"/>
            </a:pPr>
            <a:r>
              <a:rPr lang="en-US" sz="2700" dirty="0"/>
              <a:t>Does not legalize recreational marijuana use</a:t>
            </a:r>
          </a:p>
          <a:p>
            <a:pPr marL="858838" lvl="1" indent="-395288">
              <a:lnSpc>
                <a:spcPct val="96000"/>
              </a:lnSpc>
              <a:spcAft>
                <a:spcPts val="600"/>
              </a:spcAft>
              <a:buClr>
                <a:schemeClr val="tx1"/>
              </a:buClr>
              <a:buSzPct val="88000"/>
              <a:buFont typeface="Wingdings" panose="05000000000000000000" pitchFamily="2" charset="2"/>
              <a:buChar char="Ø"/>
            </a:pPr>
            <a:r>
              <a:rPr lang="en-US" sz="2700" dirty="0"/>
              <a:t>Status of program is in flux</a:t>
            </a:r>
          </a:p>
          <a:p>
            <a:pPr>
              <a:lnSpc>
                <a:spcPct val="96000"/>
              </a:lnSpc>
            </a:pPr>
            <a:r>
              <a:rPr lang="en-US" sz="2400" cap="small" dirty="0">
                <a:solidFill>
                  <a:srgbClr val="29A2AD"/>
                </a:solidFill>
              </a:rPr>
              <a:t>Md. Code, Health – General</a:t>
            </a:r>
            <a:r>
              <a:rPr lang="en-US" sz="2400" dirty="0">
                <a:solidFill>
                  <a:srgbClr val="29A2AD"/>
                </a:solidFill>
              </a:rPr>
              <a:t>, </a:t>
            </a:r>
            <a:r>
              <a:rPr lang="en-US" sz="2400" cap="small" dirty="0">
                <a:solidFill>
                  <a:srgbClr val="29A2AD"/>
                </a:solidFill>
              </a:rPr>
              <a:t>§ 17-214</a:t>
            </a:r>
            <a:endParaRPr lang="en-US" sz="2400" cap="small" dirty="0"/>
          </a:p>
        </p:txBody>
      </p:sp>
      <p:sp>
        <p:nvSpPr>
          <p:cNvPr id="2" name="Footer Placeholder 1">
            <a:extLst>
              <a:ext uri="{FF2B5EF4-FFF2-40B4-BE49-F238E27FC236}">
                <a16:creationId xmlns:a16="http://schemas.microsoft.com/office/drawing/2014/main" xmlns="" id="{1469D6F9-3F61-B84F-8D87-DBC19EA0A69F}"/>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44D168F3-B06C-684D-92F1-7C97E1A868EE}"/>
              </a:ext>
            </a:extLst>
          </p:cNvPr>
          <p:cNvSpPr>
            <a:spLocks noGrp="1"/>
          </p:cNvSpPr>
          <p:nvPr>
            <p:ph type="sldNum" sz="quarter" idx="12"/>
          </p:nvPr>
        </p:nvSpPr>
        <p:spPr/>
        <p:txBody>
          <a:bodyPr/>
          <a:lstStyle/>
          <a:p>
            <a:fld id="{45443ECF-A570-C145-ACE8-4C3387E130F4}" type="slidenum">
              <a:rPr lang="en-US" smtClean="0"/>
              <a:pPr/>
              <a:t>48</a:t>
            </a:fld>
            <a:endParaRPr lang="en-US" dirty="0"/>
          </a:p>
        </p:txBody>
      </p:sp>
    </p:spTree>
    <p:extLst>
      <p:ext uri="{BB962C8B-B14F-4D97-AF65-F5344CB8AC3E}">
        <p14:creationId xmlns:p14="http://schemas.microsoft.com/office/powerpoint/2010/main" val="27963436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1991992" y="287232"/>
            <a:ext cx="8295008" cy="1442114"/>
          </a:xfrm>
        </p:spPr>
        <p:txBody>
          <a:bodyPr>
            <a:normAutofit fontScale="90000"/>
          </a:bodyPr>
          <a:lstStyle/>
          <a:p>
            <a:r>
              <a:rPr lang="en-US" sz="5200" spc="100" dirty="0">
                <a:latin typeface="Helvetica Light"/>
              </a:rPr>
              <a:t>Marijuana Use</a:t>
            </a:r>
            <a:r>
              <a:rPr lang="en-US" sz="4800" dirty="0">
                <a:latin typeface="Helvetica Light"/>
              </a:rPr>
              <a:t>: </a:t>
            </a:r>
            <a:r>
              <a:rPr lang="en-US" sz="5200" dirty="0">
                <a:latin typeface="Helvetica Light"/>
              </a:rPr>
              <a:t>Virginia</a:t>
            </a:r>
            <a:br>
              <a:rPr lang="en-US" sz="5200" dirty="0">
                <a:latin typeface="Helvetica Light"/>
              </a:rPr>
            </a:br>
            <a:r>
              <a:rPr lang="en-US" sz="3100" dirty="0">
                <a:latin typeface="Helvetica Light"/>
              </a:rPr>
              <a:t>2018 Legislation</a:t>
            </a:r>
            <a:r>
              <a:rPr lang="en-US" sz="5200" dirty="0">
                <a:latin typeface="Helvetica Light"/>
              </a:rPr>
              <a:t/>
            </a:r>
            <a:br>
              <a:rPr lang="en-US" sz="5200" dirty="0">
                <a:latin typeface="Helvetica Light"/>
              </a:rPr>
            </a:br>
            <a:r>
              <a:rPr lang="en-US" sz="5200" dirty="0">
                <a:latin typeface="Helvetica Light"/>
              </a:rPr>
              <a:t/>
            </a:r>
            <a:br>
              <a:rPr lang="en-US" sz="5200" dirty="0">
                <a:latin typeface="Helvetica Light"/>
              </a:rPr>
            </a:br>
            <a:endParaRPr lang="en-US" sz="5200" dirty="0">
              <a:latin typeface="Helvetica Light"/>
            </a:endParaRPr>
          </a:p>
        </p:txBody>
      </p:sp>
      <p:sp>
        <p:nvSpPr>
          <p:cNvPr id="3" name="Content Placeholder 2"/>
          <p:cNvSpPr>
            <a:spLocks noGrp="1"/>
          </p:cNvSpPr>
          <p:nvPr>
            <p:ph idx="1"/>
          </p:nvPr>
        </p:nvSpPr>
        <p:spPr>
          <a:xfrm>
            <a:off x="1283677" y="1729346"/>
            <a:ext cx="7896387" cy="4372515"/>
          </a:xfrm>
        </p:spPr>
        <p:txBody>
          <a:bodyPr>
            <a:noAutofit/>
          </a:bodyPr>
          <a:lstStyle/>
          <a:p>
            <a:r>
              <a:rPr lang="en-US" sz="2400" dirty="0"/>
              <a:t>Virginia doctors now have state authority to recommend medical cannabis as a treatment for </a:t>
            </a:r>
            <a:r>
              <a:rPr lang="en-US" sz="2400" i="1" dirty="0"/>
              <a:t>any</a:t>
            </a:r>
            <a:r>
              <a:rPr lang="en-US" sz="2400" dirty="0"/>
              <a:t> diagnosed condition or disease.  A 2018 bill, known as #LetDoctorsDecide, expanded Virginia law, which allowed only cannabis oil as a treatment for intractable epilepsy. </a:t>
            </a:r>
            <a:r>
              <a:rPr lang="en-US" sz="2400" i="1" dirty="0"/>
              <a:t>See </a:t>
            </a:r>
            <a:r>
              <a:rPr lang="en-US" sz="2400" dirty="0"/>
              <a:t>§ 18.2-251.1(2019) (cancer/glaucoma)</a:t>
            </a:r>
          </a:p>
          <a:p>
            <a:r>
              <a:rPr lang="en-US" sz="2400" dirty="0"/>
              <a:t>The law includes an affirmative defense for possession of medical cannabis to all patients that can be raised only during prosecution.</a:t>
            </a:r>
          </a:p>
          <a:p>
            <a:r>
              <a:rPr lang="en-US" sz="2400" dirty="0"/>
              <a:t>§ 18.2-250.1(A) &amp; (C) (2019) </a:t>
            </a:r>
          </a:p>
          <a:p>
            <a:endParaRPr lang="en-US" sz="2000" dirty="0"/>
          </a:p>
        </p:txBody>
      </p:sp>
      <p:sp>
        <p:nvSpPr>
          <p:cNvPr id="2" name="Footer Placeholder 1">
            <a:extLst>
              <a:ext uri="{FF2B5EF4-FFF2-40B4-BE49-F238E27FC236}">
                <a16:creationId xmlns:a16="http://schemas.microsoft.com/office/drawing/2014/main" xmlns="" id="{B190A211-3159-A64D-881B-8FFA85F41C86}"/>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81D55F65-4BF6-3040-802F-A41F2019A4EE}"/>
              </a:ext>
            </a:extLst>
          </p:cNvPr>
          <p:cNvSpPr>
            <a:spLocks noGrp="1"/>
          </p:cNvSpPr>
          <p:nvPr>
            <p:ph type="sldNum" sz="quarter" idx="12"/>
          </p:nvPr>
        </p:nvSpPr>
        <p:spPr/>
        <p:txBody>
          <a:bodyPr/>
          <a:lstStyle/>
          <a:p>
            <a:fld id="{45443ECF-A570-C145-ACE8-4C3387E130F4}" type="slidenum">
              <a:rPr lang="en-US" smtClean="0"/>
              <a:pPr/>
              <a:t>49</a:t>
            </a:fld>
            <a:endParaRPr lang="en-US" dirty="0"/>
          </a:p>
        </p:txBody>
      </p:sp>
    </p:spTree>
    <p:extLst>
      <p:ext uri="{BB962C8B-B14F-4D97-AF65-F5344CB8AC3E}">
        <p14:creationId xmlns:p14="http://schemas.microsoft.com/office/powerpoint/2010/main" val="11205865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Political Activity</a:t>
            </a:r>
          </a:p>
        </p:txBody>
      </p:sp>
      <p:sp>
        <p:nvSpPr>
          <p:cNvPr id="4" name="Rectangle 3"/>
          <p:cNvSpPr/>
          <p:nvPr/>
        </p:nvSpPr>
        <p:spPr>
          <a:xfrm>
            <a:off x="2080054" y="1013254"/>
            <a:ext cx="6598509" cy="4616648"/>
          </a:xfrm>
          <a:prstGeom prst="rect">
            <a:avLst/>
          </a:prstGeom>
        </p:spPr>
        <p:txBody>
          <a:bodyPr wrap="square">
            <a:spAutoFit/>
          </a:bodyPr>
          <a:lstStyle/>
          <a:p>
            <a:pPr marL="342900" indent="-342900">
              <a:buFont typeface="Arial" charset="0"/>
              <a:buChar char="•"/>
            </a:pPr>
            <a:r>
              <a:rPr lang="en-US" sz="3000" dirty="0"/>
              <a:t>Employees who were fired or who resigned after attending the white supremacist “Unite the Right” rally in Charlottesville in 2017.  </a:t>
            </a:r>
          </a:p>
          <a:p>
            <a:pPr marL="342900" indent="-342900">
              <a:buFont typeface="Arial" charset="0"/>
              <a:buChar char="•"/>
            </a:pPr>
            <a:endParaRPr lang="en-US" sz="3000" dirty="0"/>
          </a:p>
          <a:p>
            <a:pPr marL="342900" indent="-342900">
              <a:buFont typeface="Arial" charset="0"/>
              <a:buChar char="•"/>
            </a:pPr>
            <a:r>
              <a:rPr lang="en-US" sz="3000" dirty="0"/>
              <a:t>Efforts to identify employees based on social media posts showing them at this (or similar) rallies.</a:t>
            </a:r>
          </a:p>
          <a:p>
            <a:pPr marL="342900" indent="-342900">
              <a:buFont typeface="Arial" charset="0"/>
              <a:buChar char="•"/>
            </a:pPr>
            <a:endParaRPr lang="en-US" sz="2400" dirty="0"/>
          </a:p>
        </p:txBody>
      </p:sp>
      <p:sp>
        <p:nvSpPr>
          <p:cNvPr id="3" name="Footer Placeholder 2">
            <a:extLst>
              <a:ext uri="{FF2B5EF4-FFF2-40B4-BE49-F238E27FC236}">
                <a16:creationId xmlns:a16="http://schemas.microsoft.com/office/drawing/2014/main" xmlns="" id="{16EE8AA5-33D3-824A-8640-EFE9C201436A}"/>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49E1AD0F-260A-0D45-A7E2-5C6CEDA415F1}"/>
              </a:ext>
            </a:extLst>
          </p:cNvPr>
          <p:cNvSpPr>
            <a:spLocks noGrp="1"/>
          </p:cNvSpPr>
          <p:nvPr>
            <p:ph type="sldNum" sz="quarter" idx="12"/>
          </p:nvPr>
        </p:nvSpPr>
        <p:spPr/>
        <p:txBody>
          <a:bodyPr/>
          <a:lstStyle/>
          <a:p>
            <a:fld id="{45443ECF-A570-C145-ACE8-4C3387E130F4}" type="slidenum">
              <a:rPr lang="en-US" smtClean="0"/>
              <a:pPr/>
              <a:t>5</a:t>
            </a:fld>
            <a:endParaRPr lang="en-US" dirty="0"/>
          </a:p>
        </p:txBody>
      </p:sp>
    </p:spTree>
    <p:extLst>
      <p:ext uri="{BB962C8B-B14F-4D97-AF65-F5344CB8AC3E}">
        <p14:creationId xmlns:p14="http://schemas.microsoft.com/office/powerpoint/2010/main" val="140227668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Marijuana Use:  Virginia</a:t>
            </a:r>
            <a:br>
              <a:rPr lang="en-US" dirty="0"/>
            </a:br>
            <a:r>
              <a:rPr lang="en-US" dirty="0"/>
              <a:t>2019 Legislation</a:t>
            </a:r>
          </a:p>
        </p:txBody>
      </p:sp>
      <p:sp>
        <p:nvSpPr>
          <p:cNvPr id="3" name="Content Placeholder 2"/>
          <p:cNvSpPr>
            <a:spLocks noGrp="1"/>
          </p:cNvSpPr>
          <p:nvPr>
            <p:ph idx="1"/>
          </p:nvPr>
        </p:nvSpPr>
        <p:spPr/>
        <p:txBody>
          <a:bodyPr>
            <a:normAutofit lnSpcReduction="10000"/>
          </a:bodyPr>
          <a:lstStyle/>
          <a:p>
            <a:r>
              <a:rPr lang="en-US" dirty="0"/>
              <a:t>Nurse practitioners and physician assistants who register with the Board of Pharmacy may now issue written certification for medical cannabis for patients. </a:t>
            </a:r>
          </a:p>
          <a:p>
            <a:r>
              <a:rPr lang="en-US" dirty="0"/>
              <a:t>Pharmaceutical Processors can dispense capsules, lozenges, lollipops, suppositories, as well as oil. § 54.1-3442.5. </a:t>
            </a:r>
            <a:r>
              <a:rPr lang="en-US" i="1" dirty="0"/>
              <a:t>et seq.</a:t>
            </a:r>
            <a:endParaRPr lang="en-US" dirty="0"/>
          </a:p>
          <a:p>
            <a:r>
              <a:rPr lang="en-US" dirty="0"/>
              <a:t>Registered agents for those unable to pick up or receive delivery of their medical cannabis (such as patients in hospice). § 18.2-250.1(C) (2019)</a:t>
            </a:r>
          </a:p>
          <a:p>
            <a:r>
              <a:rPr lang="en-US" dirty="0"/>
              <a:t>Virginia is the fourth state to allow school health care providers to administer medical cannabis to registered patients just as they would any other medication. § 18.2-251.1:1 (2019).</a:t>
            </a:r>
          </a:p>
          <a:p>
            <a:r>
              <a:rPr lang="en-US" dirty="0"/>
              <a:t>Because Virginia law does not provide employee protection for using cannabis, Goldberg says that employees who are worried about drug testing could opt for a product containing pure CBD isolate instead of THC.</a:t>
            </a:r>
          </a:p>
          <a:p>
            <a:endParaRPr lang="en-US" dirty="0"/>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50</a:t>
            </a:fld>
            <a:endParaRPr lang="en-US" dirty="0"/>
          </a:p>
        </p:txBody>
      </p:sp>
    </p:spTree>
    <p:extLst>
      <p:ext uri="{BB962C8B-B14F-4D97-AF65-F5344CB8AC3E}">
        <p14:creationId xmlns:p14="http://schemas.microsoft.com/office/powerpoint/2010/main" val="645983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Marijuana Use:  Virginia</a:t>
            </a:r>
            <a:br>
              <a:rPr lang="en-US" dirty="0"/>
            </a:br>
            <a:r>
              <a:rPr lang="en-US" sz="3200" dirty="0"/>
              <a:t>Employee Beware</a:t>
            </a:r>
          </a:p>
        </p:txBody>
      </p:sp>
      <p:sp>
        <p:nvSpPr>
          <p:cNvPr id="3" name="Content Placeholder 2"/>
          <p:cNvSpPr>
            <a:spLocks noGrp="1"/>
          </p:cNvSpPr>
          <p:nvPr>
            <p:ph idx="1"/>
          </p:nvPr>
        </p:nvSpPr>
        <p:spPr/>
        <p:txBody>
          <a:bodyPr/>
          <a:lstStyle/>
          <a:p>
            <a:endParaRPr lang="en-US" dirty="0"/>
          </a:p>
          <a:p>
            <a:r>
              <a:rPr lang="en-US" sz="2800" dirty="0"/>
              <a:t>Virginia law does not provide employee protection for using cannabis.</a:t>
            </a:r>
          </a:p>
          <a:p>
            <a:r>
              <a:rPr lang="en-US" sz="2800" dirty="0"/>
              <a:t>Because Virginia law does not provide employee protection for using cannabis, employees who are worried about drug testing could opt for a product containing pure CBD isolate instead of THC.</a:t>
            </a:r>
          </a:p>
          <a:p>
            <a:endParaRPr lang="en-US" sz="2800" dirty="0"/>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51</a:t>
            </a:fld>
            <a:endParaRPr lang="en-US" dirty="0"/>
          </a:p>
        </p:txBody>
      </p:sp>
    </p:spTree>
    <p:extLst>
      <p:ext uri="{BB962C8B-B14F-4D97-AF65-F5344CB8AC3E}">
        <p14:creationId xmlns:p14="http://schemas.microsoft.com/office/powerpoint/2010/main" val="309868239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MARIJUANA:  VIRGINIA</a:t>
            </a:r>
            <a:br>
              <a:rPr lang="en-US" dirty="0"/>
            </a:br>
            <a:r>
              <a:rPr lang="en-US" dirty="0"/>
              <a:t>Looking ahead</a:t>
            </a:r>
          </a:p>
        </p:txBody>
      </p:sp>
      <p:sp>
        <p:nvSpPr>
          <p:cNvPr id="3" name="Content Placeholder 2"/>
          <p:cNvSpPr>
            <a:spLocks noGrp="1"/>
          </p:cNvSpPr>
          <p:nvPr>
            <p:ph idx="1"/>
          </p:nvPr>
        </p:nvSpPr>
        <p:spPr/>
        <p:txBody>
          <a:bodyPr>
            <a:normAutofit lnSpcReduction="10000"/>
          </a:bodyPr>
          <a:lstStyle/>
          <a:p>
            <a:r>
              <a:rPr lang="en-US" dirty="0">
                <a:solidFill>
                  <a:schemeClr val="tx1"/>
                </a:solidFill>
              </a:rPr>
              <a:t>The 2019 legislative session adjourned on February 23. While both legalization and decriminalization bills were introduced this past session, those bills were defeated in committee. With increasing support from elected officials, the focus now shifts to 2020.</a:t>
            </a:r>
          </a:p>
          <a:p>
            <a:r>
              <a:rPr lang="en-US" dirty="0">
                <a:solidFill>
                  <a:schemeClr val="tx1"/>
                </a:solidFill>
              </a:rPr>
              <a:t>In June 2019, Attorney General Mark Herring submitted an op-ed to the </a:t>
            </a:r>
            <a:r>
              <a:rPr lang="en-US" i="1" dirty="0">
                <a:solidFill>
                  <a:schemeClr val="tx1"/>
                </a:solidFill>
              </a:rPr>
              <a:t>Daily Press</a:t>
            </a:r>
            <a:r>
              <a:rPr lang="en-US" dirty="0">
                <a:solidFill>
                  <a:schemeClr val="tx1"/>
                </a:solidFill>
              </a:rPr>
              <a:t> urging the state to “decriminalize possession of small amounts of marijuana, address past convictions and start moving toward legal and regulated adult-use.” Shortly after, lawmakers from both parties, including Senate Majority Leader Tommy Norment (R), also voiced support for decriminalization. Gov. Ralph Northam also pushed for marijuana decriminalization in his 2019 State of the Commonwealth speech.</a:t>
            </a:r>
          </a:p>
          <a:p>
            <a:pPr marL="0" indent="0">
              <a:buNone/>
            </a:pPr>
            <a:r>
              <a:rPr lang="en-US" dirty="0"/>
              <a:t/>
            </a:r>
            <a:br>
              <a:rPr lang="en-US" dirty="0"/>
            </a:br>
            <a:endParaRPr lang="en-US" dirty="0"/>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52</a:t>
            </a:fld>
            <a:endParaRPr lang="en-US" dirty="0"/>
          </a:p>
        </p:txBody>
      </p:sp>
    </p:spTree>
    <p:extLst>
      <p:ext uri="{BB962C8B-B14F-4D97-AF65-F5344CB8AC3E}">
        <p14:creationId xmlns:p14="http://schemas.microsoft.com/office/powerpoint/2010/main" val="155898753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16934" y="280342"/>
            <a:ext cx="8578391" cy="815525"/>
          </a:xfrm>
        </p:spPr>
        <p:txBody>
          <a:bodyPr/>
          <a:lstStyle/>
          <a:p>
            <a:r>
              <a:rPr lang="en-US" sz="4400" dirty="0">
                <a:latin typeface="Helvetica Light"/>
              </a:rPr>
              <a:t>Interaction with Federal Law</a:t>
            </a:r>
          </a:p>
        </p:txBody>
      </p:sp>
      <p:sp>
        <p:nvSpPr>
          <p:cNvPr id="3" name="Content Placeholder 2"/>
          <p:cNvSpPr>
            <a:spLocks noGrp="1"/>
          </p:cNvSpPr>
          <p:nvPr>
            <p:ph idx="1"/>
          </p:nvPr>
        </p:nvSpPr>
        <p:spPr>
          <a:xfrm>
            <a:off x="808906" y="1315845"/>
            <a:ext cx="8277561" cy="4906537"/>
          </a:xfrm>
        </p:spPr>
        <p:txBody>
          <a:bodyPr>
            <a:noAutofit/>
          </a:bodyPr>
          <a:lstStyle/>
          <a:p>
            <a:pPr>
              <a:spcAft>
                <a:spcPts val="600"/>
              </a:spcAft>
            </a:pPr>
            <a:r>
              <a:rPr lang="en-US" sz="3000" b="1" dirty="0"/>
              <a:t>Federal Americans with Disabilities Act </a:t>
            </a:r>
          </a:p>
          <a:p>
            <a:pPr marL="741363" lvl="1" indent="-395288">
              <a:lnSpc>
                <a:spcPct val="97000"/>
              </a:lnSpc>
              <a:spcAft>
                <a:spcPts val="900"/>
              </a:spcAft>
              <a:buClr>
                <a:schemeClr val="tx1"/>
              </a:buClr>
              <a:buSzPct val="88000"/>
              <a:buFont typeface="Wingdings" panose="05000000000000000000" pitchFamily="2" charset="2"/>
              <a:buChar char="Ø"/>
            </a:pPr>
            <a:r>
              <a:rPr lang="en-US" sz="2700" dirty="0"/>
              <a:t>No obligation to accommodate individual where employment decision is based on use of a substance that is illegal under the Controlled Substances Act</a:t>
            </a:r>
          </a:p>
          <a:p>
            <a:pPr marL="741363" lvl="1" indent="-395288">
              <a:lnSpc>
                <a:spcPct val="97000"/>
              </a:lnSpc>
              <a:spcAft>
                <a:spcPts val="900"/>
              </a:spcAft>
              <a:buClr>
                <a:schemeClr val="tx1"/>
              </a:buClr>
              <a:buSzPct val="88000"/>
              <a:buFont typeface="Wingdings" panose="05000000000000000000" pitchFamily="2" charset="2"/>
              <a:buChar char="Ø"/>
            </a:pPr>
            <a:r>
              <a:rPr lang="en-US" sz="2700" dirty="0"/>
              <a:t>Marijuana still a Schedule 1 drug under the CSA, so marijuana users registered through a state’s medical marijuana program excluded from ADA protection</a:t>
            </a:r>
          </a:p>
          <a:p>
            <a:pPr marL="741363" lvl="1" indent="-395288">
              <a:lnSpc>
                <a:spcPct val="97000"/>
              </a:lnSpc>
              <a:spcAft>
                <a:spcPts val="600"/>
              </a:spcAft>
              <a:buClr>
                <a:schemeClr val="tx1"/>
              </a:buClr>
              <a:buSzPct val="88000"/>
              <a:buFont typeface="Wingdings" panose="05000000000000000000" pitchFamily="2" charset="2"/>
              <a:buChar char="Ø"/>
            </a:pPr>
            <a:r>
              <a:rPr lang="en-US" sz="2700" dirty="0"/>
              <a:t>Current drug use not protected under the ADA</a:t>
            </a:r>
          </a:p>
        </p:txBody>
      </p:sp>
      <p:sp>
        <p:nvSpPr>
          <p:cNvPr id="4" name="Footer Placeholder 3">
            <a:extLst>
              <a:ext uri="{FF2B5EF4-FFF2-40B4-BE49-F238E27FC236}">
                <a16:creationId xmlns:a16="http://schemas.microsoft.com/office/drawing/2014/main" xmlns="" id="{BA9D1D7E-B2DE-1045-ABA5-CDF4EEBD49A4}"/>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7EE6122F-B5B5-1A4D-AE6E-BD11B9929B16}"/>
              </a:ext>
            </a:extLst>
          </p:cNvPr>
          <p:cNvSpPr>
            <a:spLocks noGrp="1"/>
          </p:cNvSpPr>
          <p:nvPr>
            <p:ph type="sldNum" sz="quarter" idx="12"/>
          </p:nvPr>
        </p:nvSpPr>
        <p:spPr/>
        <p:txBody>
          <a:bodyPr/>
          <a:lstStyle/>
          <a:p>
            <a:fld id="{45443ECF-A570-C145-ACE8-4C3387E130F4}" type="slidenum">
              <a:rPr lang="en-US" smtClean="0"/>
              <a:pPr/>
              <a:t>53</a:t>
            </a:fld>
            <a:endParaRPr lang="en-US" dirty="0"/>
          </a:p>
        </p:txBody>
      </p:sp>
    </p:spTree>
    <p:extLst>
      <p:ext uri="{BB962C8B-B14F-4D97-AF65-F5344CB8AC3E}">
        <p14:creationId xmlns:p14="http://schemas.microsoft.com/office/powerpoint/2010/main" val="20257873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259" y="280342"/>
            <a:ext cx="8070059" cy="815525"/>
          </a:xfrm>
        </p:spPr>
        <p:txBody>
          <a:bodyPr>
            <a:normAutofit fontScale="90000"/>
          </a:bodyPr>
          <a:lstStyle/>
          <a:p>
            <a:r>
              <a:rPr lang="en-US" sz="4800" dirty="0">
                <a:latin typeface="Helvetica Light"/>
              </a:rPr>
              <a:t>Employer Best Practices</a:t>
            </a:r>
          </a:p>
        </p:txBody>
      </p:sp>
      <p:sp>
        <p:nvSpPr>
          <p:cNvPr id="3" name="Content Placeholder 2"/>
          <p:cNvSpPr>
            <a:spLocks noGrp="1"/>
          </p:cNvSpPr>
          <p:nvPr>
            <p:ph idx="1"/>
          </p:nvPr>
        </p:nvSpPr>
        <p:spPr>
          <a:xfrm>
            <a:off x="1876176" y="1465224"/>
            <a:ext cx="4830891" cy="3836020"/>
          </a:xfrm>
        </p:spPr>
        <p:txBody>
          <a:bodyPr>
            <a:noAutofit/>
          </a:bodyPr>
          <a:lstStyle/>
          <a:p>
            <a:pPr>
              <a:spcAft>
                <a:spcPts val="1000"/>
              </a:spcAft>
            </a:pPr>
            <a:r>
              <a:rPr lang="en-US" sz="2500" dirty="0"/>
              <a:t>Prohibit both medical and recreational marijuana use, to the extent such use affects performance of job duties</a:t>
            </a:r>
          </a:p>
          <a:p>
            <a:pPr>
              <a:spcAft>
                <a:spcPts val="600"/>
              </a:spcAft>
            </a:pPr>
            <a:r>
              <a:rPr lang="en-US" sz="2500" dirty="0"/>
              <a:t>Continue drug testing, including pre-employment (after conditional offer where necessary), random, and/or reasonable suspicion tests</a:t>
            </a:r>
          </a:p>
          <a:p>
            <a:pPr>
              <a:spcAft>
                <a:spcPts val="600"/>
              </a:spcAft>
            </a:pPr>
            <a:endParaRPr lang="en-US" sz="2600" dirty="0"/>
          </a:p>
        </p:txBody>
      </p:sp>
      <p:pic>
        <p:nvPicPr>
          <p:cNvPr id="4" name="Picture 3" descr="C:\Users\NRainforth073\AppData\Local\Microsoft\Windows\Temporary Internet Files\Content.IE5\UOTNADJF\evaluation[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6707067" y="1902905"/>
            <a:ext cx="3492583" cy="2694709"/>
          </a:xfrm>
          <a:prstGeom prst="rect">
            <a:avLst/>
          </a:prstGeom>
          <a:noFill/>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1876176" y="5301244"/>
            <a:ext cx="8368079" cy="1043800"/>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pPr>
            <a:r>
              <a:rPr lang="en-US" sz="2500" dirty="0"/>
              <a:t>Any workplace conduct that violates federal law is grounds for termination</a:t>
            </a:r>
          </a:p>
        </p:txBody>
      </p:sp>
      <p:sp>
        <p:nvSpPr>
          <p:cNvPr id="6" name="Footer Placeholder 5">
            <a:extLst>
              <a:ext uri="{FF2B5EF4-FFF2-40B4-BE49-F238E27FC236}">
                <a16:creationId xmlns:a16="http://schemas.microsoft.com/office/drawing/2014/main" xmlns="" id="{D28EADFF-2352-BF47-8E41-1658658B2AE1}"/>
              </a:ext>
            </a:extLst>
          </p:cNvPr>
          <p:cNvSpPr>
            <a:spLocks noGrp="1"/>
          </p:cNvSpPr>
          <p:nvPr>
            <p:ph type="ftr" sz="quarter" idx="11"/>
          </p:nvPr>
        </p:nvSpPr>
        <p:spPr/>
        <p:txBody>
          <a:bodyPr/>
          <a:lstStyle/>
          <a:p>
            <a:r>
              <a:rPr lang="en-US"/>
              <a:t>DC BAR | September 23, 2019</a:t>
            </a:r>
            <a:endParaRPr lang="en-US" dirty="0"/>
          </a:p>
        </p:txBody>
      </p:sp>
      <p:sp>
        <p:nvSpPr>
          <p:cNvPr id="7" name="Slide Number Placeholder 6">
            <a:extLst>
              <a:ext uri="{FF2B5EF4-FFF2-40B4-BE49-F238E27FC236}">
                <a16:creationId xmlns:a16="http://schemas.microsoft.com/office/drawing/2014/main" xmlns="" id="{EC0F2555-6A46-B24E-ACCC-5651D95333C5}"/>
              </a:ext>
            </a:extLst>
          </p:cNvPr>
          <p:cNvSpPr>
            <a:spLocks noGrp="1"/>
          </p:cNvSpPr>
          <p:nvPr>
            <p:ph type="sldNum" sz="quarter" idx="12"/>
          </p:nvPr>
        </p:nvSpPr>
        <p:spPr/>
        <p:txBody>
          <a:bodyPr/>
          <a:lstStyle/>
          <a:p>
            <a:fld id="{45443ECF-A570-C145-ACE8-4C3387E130F4}" type="slidenum">
              <a:rPr lang="en-US" smtClean="0"/>
              <a:pPr/>
              <a:t>54</a:t>
            </a:fld>
            <a:endParaRPr lang="en-US" dirty="0"/>
          </a:p>
        </p:txBody>
      </p:sp>
    </p:spTree>
    <p:extLst>
      <p:ext uri="{BB962C8B-B14F-4D97-AF65-F5344CB8AC3E}">
        <p14:creationId xmlns:p14="http://schemas.microsoft.com/office/powerpoint/2010/main" val="209130368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986259" y="280342"/>
            <a:ext cx="8070059" cy="815525"/>
          </a:xfrm>
        </p:spPr>
        <p:txBody>
          <a:bodyPr>
            <a:normAutofit fontScale="90000"/>
          </a:bodyPr>
          <a:lstStyle/>
          <a:p>
            <a:r>
              <a:rPr lang="en-US" sz="4800" dirty="0">
                <a:latin typeface="Helvetica Light"/>
              </a:rPr>
              <a:t>Employer Best Practices</a:t>
            </a:r>
          </a:p>
        </p:txBody>
      </p:sp>
      <p:sp>
        <p:nvSpPr>
          <p:cNvPr id="3" name="Content Placeholder 2"/>
          <p:cNvSpPr>
            <a:spLocks noGrp="1"/>
          </p:cNvSpPr>
          <p:nvPr>
            <p:ph idx="1"/>
          </p:nvPr>
        </p:nvSpPr>
        <p:spPr>
          <a:xfrm>
            <a:off x="1853873" y="1354547"/>
            <a:ext cx="7955693" cy="4105835"/>
          </a:xfrm>
        </p:spPr>
        <p:txBody>
          <a:bodyPr>
            <a:noAutofit/>
          </a:bodyPr>
          <a:lstStyle/>
          <a:p>
            <a:r>
              <a:rPr lang="en-US" sz="2700" dirty="0"/>
              <a:t>Establish a drug-free workplace policy that:</a:t>
            </a:r>
          </a:p>
        </p:txBody>
      </p:sp>
      <p:pic>
        <p:nvPicPr>
          <p:cNvPr id="10" name="Picture 9" descr="C:\Users\NRainforth073\AppData\Local\Microsoft\Windows\Temporary Internet Files\Content.IE5\UOTNADJF\evaluation[1].jpg"/>
          <p:cNvPicPr>
            <a:picLocks noChangeAspect="1" noChangeArrowheads="1"/>
          </p:cNvPicPr>
          <p:nvPr/>
        </p:nvPicPr>
        <p:blipFill rotWithShape="1">
          <a:blip r:embed="rId3" cstate="email">
            <a:extLst>
              <a:ext uri="{28A0092B-C50C-407E-A947-70E740481C1C}">
                <a14:useLocalDpi xmlns:a14="http://schemas.microsoft.com/office/drawing/2010/main"/>
              </a:ext>
            </a:extLst>
          </a:blip>
          <a:srcRect/>
          <a:stretch/>
        </p:blipFill>
        <p:spPr bwMode="auto">
          <a:xfrm>
            <a:off x="6707067" y="1902905"/>
            <a:ext cx="3492583" cy="2694709"/>
          </a:xfrm>
          <a:prstGeom prst="rect">
            <a:avLst/>
          </a:prstGeom>
          <a:noFill/>
          <a:extLst>
            <a:ext uri="{909E8E84-426E-40DD-AFC4-6F175D3DCCD1}">
              <a14:hiddenFill xmlns:a14="http://schemas.microsoft.com/office/drawing/2010/main">
                <a:solidFill>
                  <a:srgbClr val="FFFFFF"/>
                </a:solidFill>
              </a14:hiddenFill>
            </a:ext>
          </a:extLst>
        </p:spPr>
      </p:pic>
      <p:sp>
        <p:nvSpPr>
          <p:cNvPr id="11" name="Content Placeholder 2"/>
          <p:cNvSpPr txBox="1">
            <a:spLocks/>
          </p:cNvSpPr>
          <p:nvPr/>
        </p:nvSpPr>
        <p:spPr>
          <a:xfrm>
            <a:off x="1816532" y="1902905"/>
            <a:ext cx="5015449" cy="3557476"/>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1363" lvl="1" indent="-339725">
              <a:spcAft>
                <a:spcPts val="200"/>
              </a:spcAft>
              <a:buClr>
                <a:schemeClr val="tx1"/>
              </a:buClr>
              <a:buSzPct val="88000"/>
              <a:buFont typeface="Wingdings" panose="05000000000000000000" pitchFamily="2" charset="2"/>
              <a:buChar char="Ø"/>
            </a:pPr>
            <a:r>
              <a:rPr lang="en-US" sz="2500" dirty="0"/>
              <a:t>Limits marijuana use to non-working hours outside the workplace</a:t>
            </a:r>
          </a:p>
          <a:p>
            <a:pPr marL="741363" lvl="1" indent="-339725">
              <a:spcAft>
                <a:spcPts val="200"/>
              </a:spcAft>
              <a:buClr>
                <a:schemeClr val="tx1"/>
              </a:buClr>
              <a:buSzPct val="88000"/>
              <a:buFont typeface="Wingdings" panose="05000000000000000000" pitchFamily="2" charset="2"/>
              <a:buChar char="Ø"/>
            </a:pPr>
            <a:r>
              <a:rPr lang="en-US" sz="2500" dirty="0"/>
              <a:t>Applies to other types of prescription medicines that impair performance</a:t>
            </a:r>
          </a:p>
          <a:p>
            <a:pPr marL="741363" lvl="1" indent="-339725">
              <a:buClr>
                <a:schemeClr val="tx1"/>
              </a:buClr>
              <a:buSzPct val="88000"/>
              <a:buFont typeface="Wingdings" panose="05000000000000000000" pitchFamily="2" charset="2"/>
              <a:buChar char="Ø"/>
            </a:pPr>
            <a:r>
              <a:rPr lang="en-US" sz="2500" dirty="0"/>
              <a:t>Aligns with your current drug testing procedures</a:t>
            </a:r>
          </a:p>
        </p:txBody>
      </p:sp>
      <p:sp>
        <p:nvSpPr>
          <p:cNvPr id="12" name="Content Placeholder 2"/>
          <p:cNvSpPr txBox="1">
            <a:spLocks/>
          </p:cNvSpPr>
          <p:nvPr/>
        </p:nvSpPr>
        <p:spPr>
          <a:xfrm>
            <a:off x="1816531" y="5303177"/>
            <a:ext cx="8383118" cy="964243"/>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1363" lvl="1" indent="-339725">
              <a:buClr>
                <a:schemeClr val="tx1"/>
              </a:buClr>
              <a:buSzPct val="88000"/>
              <a:buFont typeface="Wingdings" panose="05000000000000000000" pitchFamily="2" charset="2"/>
              <a:buChar char="Ø"/>
            </a:pPr>
            <a:r>
              <a:rPr lang="en-US" sz="2500" dirty="0"/>
              <a:t>States consequences for refusing to take a drug test, testing positive, or being impaired on the job</a:t>
            </a:r>
          </a:p>
        </p:txBody>
      </p:sp>
      <p:sp>
        <p:nvSpPr>
          <p:cNvPr id="2" name="Footer Placeholder 1">
            <a:extLst>
              <a:ext uri="{FF2B5EF4-FFF2-40B4-BE49-F238E27FC236}">
                <a16:creationId xmlns:a16="http://schemas.microsoft.com/office/drawing/2014/main" xmlns="" id="{DE0A9BE4-3DCB-FA42-9B18-8F803D2250C3}"/>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0F2485FF-87FF-864E-AF64-BB89898DC767}"/>
              </a:ext>
            </a:extLst>
          </p:cNvPr>
          <p:cNvSpPr>
            <a:spLocks noGrp="1"/>
          </p:cNvSpPr>
          <p:nvPr>
            <p:ph type="sldNum" sz="quarter" idx="12"/>
          </p:nvPr>
        </p:nvSpPr>
        <p:spPr/>
        <p:txBody>
          <a:bodyPr/>
          <a:lstStyle/>
          <a:p>
            <a:fld id="{45443ECF-A570-C145-ACE8-4C3387E130F4}" type="slidenum">
              <a:rPr lang="en-US" smtClean="0"/>
              <a:pPr/>
              <a:t>55</a:t>
            </a:fld>
            <a:endParaRPr lang="en-US" dirty="0"/>
          </a:p>
        </p:txBody>
      </p:sp>
    </p:spTree>
    <p:extLst>
      <p:ext uri="{BB962C8B-B14F-4D97-AF65-F5344CB8AC3E}">
        <p14:creationId xmlns:p14="http://schemas.microsoft.com/office/powerpoint/2010/main" val="67620015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2787" y="289768"/>
            <a:ext cx="8070059" cy="815525"/>
          </a:xfrm>
        </p:spPr>
        <p:txBody>
          <a:bodyPr>
            <a:normAutofit fontScale="90000"/>
          </a:bodyPr>
          <a:lstStyle/>
          <a:p>
            <a:r>
              <a:rPr lang="en-US" sz="4800" dirty="0">
                <a:latin typeface="Helvetica" panose="020B0604020202020204" pitchFamily="34" charset="0"/>
                <a:cs typeface="Helvetica" panose="020B0604020202020204" pitchFamily="34" charset="0"/>
              </a:rPr>
              <a:t>Marijuana Use: Case 1</a:t>
            </a:r>
          </a:p>
        </p:txBody>
      </p:sp>
      <p:sp>
        <p:nvSpPr>
          <p:cNvPr id="10" name="Content Placeholder 2"/>
          <p:cNvSpPr txBox="1">
            <a:spLocks/>
          </p:cNvSpPr>
          <p:nvPr/>
        </p:nvSpPr>
        <p:spPr>
          <a:xfrm>
            <a:off x="830600" y="1151514"/>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1" dirty="0">
                <a:solidFill>
                  <a:srgbClr val="006C92"/>
                </a:solidFill>
              </a:rPr>
              <a:t>Coles</a:t>
            </a:r>
            <a:r>
              <a:rPr lang="en-US" b="1" i="1" dirty="0">
                <a:solidFill>
                  <a:srgbClr val="006C92"/>
                </a:solidFill>
              </a:rPr>
              <a:t> </a:t>
            </a:r>
            <a:r>
              <a:rPr lang="en-US" sz="2400" b="1" i="1" dirty="0">
                <a:solidFill>
                  <a:srgbClr val="006C92"/>
                </a:solidFill>
              </a:rPr>
              <a:t>v.</a:t>
            </a:r>
            <a:r>
              <a:rPr lang="en-US" b="1" i="1" dirty="0">
                <a:solidFill>
                  <a:srgbClr val="006C92"/>
                </a:solidFill>
              </a:rPr>
              <a:t> </a:t>
            </a:r>
            <a:r>
              <a:rPr lang="en-US" sz="2400" b="1" i="1" dirty="0">
                <a:solidFill>
                  <a:srgbClr val="006C92"/>
                </a:solidFill>
              </a:rPr>
              <a:t>Harris</a:t>
            </a:r>
            <a:r>
              <a:rPr lang="en-US" b="1" i="1" dirty="0">
                <a:solidFill>
                  <a:srgbClr val="006C92"/>
                </a:solidFill>
              </a:rPr>
              <a:t> </a:t>
            </a:r>
            <a:r>
              <a:rPr lang="en-US" sz="2400" b="1" i="1" dirty="0">
                <a:solidFill>
                  <a:srgbClr val="006C92"/>
                </a:solidFill>
              </a:rPr>
              <a:t>Teeter,</a:t>
            </a:r>
            <a:r>
              <a:rPr lang="en-US" b="1" i="1" dirty="0">
                <a:solidFill>
                  <a:srgbClr val="006C92"/>
                </a:solidFill>
              </a:rPr>
              <a:t> </a:t>
            </a:r>
            <a:r>
              <a:rPr lang="en-US" sz="2400" b="1" i="1" dirty="0">
                <a:solidFill>
                  <a:srgbClr val="006C92"/>
                </a:solidFill>
              </a:rPr>
              <a:t>LLC</a:t>
            </a:r>
            <a:r>
              <a:rPr lang="en-US" sz="2200" dirty="0"/>
              <a:t>, 217</a:t>
            </a:r>
            <a:r>
              <a:rPr lang="en-US" dirty="0"/>
              <a:t> </a:t>
            </a:r>
            <a:r>
              <a:rPr lang="en-US" sz="2200" dirty="0"/>
              <a:t>F.</a:t>
            </a:r>
            <a:r>
              <a:rPr lang="en-US" dirty="0"/>
              <a:t> </a:t>
            </a:r>
            <a:r>
              <a:rPr lang="en-US" sz="2200" dirty="0"/>
              <a:t>Supp.</a:t>
            </a:r>
            <a:r>
              <a:rPr lang="en-US" dirty="0"/>
              <a:t> </a:t>
            </a:r>
            <a:r>
              <a:rPr lang="en-US" sz="2200" dirty="0"/>
              <a:t>3d</a:t>
            </a:r>
            <a:r>
              <a:rPr lang="en-US" dirty="0"/>
              <a:t> </a:t>
            </a:r>
            <a:r>
              <a:rPr lang="en-US" sz="2200" dirty="0"/>
              <a:t>185</a:t>
            </a:r>
            <a:r>
              <a:rPr lang="en-US" dirty="0"/>
              <a:t> </a:t>
            </a:r>
            <a:r>
              <a:rPr lang="en-US" sz="2200" dirty="0"/>
              <a:t>(D.D.C.</a:t>
            </a:r>
            <a:r>
              <a:rPr lang="en-US" dirty="0"/>
              <a:t> </a:t>
            </a:r>
            <a:r>
              <a:rPr lang="en-US" sz="2200" dirty="0"/>
              <a:t>2016): </a:t>
            </a:r>
          </a:p>
          <a:p>
            <a:pPr marL="290513" indent="-285750">
              <a:spcAft>
                <a:spcPts val="200"/>
              </a:spcAft>
            </a:pPr>
            <a:r>
              <a:rPr lang="en-US" sz="2300" dirty="0"/>
              <a:t>Employee fired by grocery store employer after testing positive for marijuana on random drug test. Explained to employer that he had a valid medical marijuana prescription for treatment of glaucoma, but was terminated for violating store’s substance abuse policy.  </a:t>
            </a:r>
          </a:p>
          <a:p>
            <a:pPr marL="290513" indent="-285750">
              <a:spcAft>
                <a:spcPts val="200"/>
              </a:spcAft>
            </a:pPr>
            <a:r>
              <a:rPr lang="en-US" sz="2300" dirty="0"/>
              <a:t>Employee sued store for common law wrongful termination and disability discrimination under the DC Human Rights Act. </a:t>
            </a:r>
          </a:p>
          <a:p>
            <a:pPr marL="290513" indent="-285750">
              <a:spcAft>
                <a:spcPts val="200"/>
              </a:spcAft>
            </a:pPr>
            <a:r>
              <a:rPr lang="en-US" sz="2300" dirty="0"/>
              <a:t>Court granted store’s motion to dismiss the wrongful discharge claim, holding that there was no “clear mandate of public policy” requiring DC employers to accommodate legal marijuana use. </a:t>
            </a:r>
          </a:p>
          <a:p>
            <a:pPr marL="290513" indent="-285750"/>
            <a:r>
              <a:rPr lang="en-US" sz="2300" i="1" dirty="0"/>
              <a:t>However</a:t>
            </a:r>
            <a:r>
              <a:rPr lang="en-US" sz="2300" dirty="0"/>
              <a:t>…</a:t>
            </a:r>
          </a:p>
        </p:txBody>
      </p:sp>
      <p:sp>
        <p:nvSpPr>
          <p:cNvPr id="14" name="TextBox 13"/>
          <p:cNvSpPr txBox="1"/>
          <p:nvPr/>
        </p:nvSpPr>
        <p:spPr>
          <a:xfrm>
            <a:off x="8897569" y="5444016"/>
            <a:ext cx="621856" cy="923330"/>
          </a:xfrm>
          <a:prstGeom prst="rect">
            <a:avLst/>
          </a:prstGeom>
          <a:noFill/>
        </p:spPr>
        <p:txBody>
          <a:bodyPr wrap="square" rtlCol="0">
            <a:spAutoFit/>
          </a:bodyPr>
          <a:lstStyle/>
          <a:p>
            <a:pPr marL="4763" algn="r">
              <a:spcAft>
                <a:spcPts val="200"/>
              </a:spcAft>
            </a:pPr>
            <a:r>
              <a:rPr lang="en-US" sz="5400" b="1" dirty="0">
                <a:solidFill>
                  <a:srgbClr val="29A2AD"/>
                </a:solidFill>
                <a:sym typeface="Wingdings" panose="05000000000000000000" pitchFamily="2" charset="2"/>
              </a:rPr>
              <a:t></a:t>
            </a:r>
          </a:p>
        </p:txBody>
      </p:sp>
      <p:sp>
        <p:nvSpPr>
          <p:cNvPr id="3" name="Footer Placeholder 2">
            <a:extLst>
              <a:ext uri="{FF2B5EF4-FFF2-40B4-BE49-F238E27FC236}">
                <a16:creationId xmlns:a16="http://schemas.microsoft.com/office/drawing/2014/main" xmlns="" id="{76C58DA4-FDE1-4C4A-9FBE-59CF9F1DC8D2}"/>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8BCD1D60-37B5-E348-A19B-2D29F5DF09EF}"/>
              </a:ext>
            </a:extLst>
          </p:cNvPr>
          <p:cNvSpPr>
            <a:spLocks noGrp="1"/>
          </p:cNvSpPr>
          <p:nvPr>
            <p:ph type="sldNum" sz="quarter" idx="12"/>
          </p:nvPr>
        </p:nvSpPr>
        <p:spPr/>
        <p:txBody>
          <a:bodyPr/>
          <a:lstStyle/>
          <a:p>
            <a:fld id="{45443ECF-A570-C145-ACE8-4C3387E130F4}" type="slidenum">
              <a:rPr lang="en-US" smtClean="0"/>
              <a:pPr/>
              <a:t>56</a:t>
            </a:fld>
            <a:endParaRPr lang="en-US" dirty="0"/>
          </a:p>
        </p:txBody>
      </p:sp>
    </p:spTree>
    <p:extLst>
      <p:ext uri="{BB962C8B-B14F-4D97-AF65-F5344CB8AC3E}">
        <p14:creationId xmlns:p14="http://schemas.microsoft.com/office/powerpoint/2010/main" val="100435791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832701" y="1333784"/>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1" dirty="0">
                <a:solidFill>
                  <a:srgbClr val="006C92"/>
                </a:solidFill>
              </a:rPr>
              <a:t>Coles</a:t>
            </a:r>
            <a:r>
              <a:rPr lang="en-US" b="1" i="1" dirty="0">
                <a:solidFill>
                  <a:srgbClr val="006C92"/>
                </a:solidFill>
              </a:rPr>
              <a:t> </a:t>
            </a:r>
            <a:r>
              <a:rPr lang="en-US" sz="2400" b="1" i="1" dirty="0">
                <a:solidFill>
                  <a:srgbClr val="006C92"/>
                </a:solidFill>
              </a:rPr>
              <a:t>v.</a:t>
            </a:r>
            <a:r>
              <a:rPr lang="en-US" b="1" i="1" dirty="0">
                <a:solidFill>
                  <a:srgbClr val="006C92"/>
                </a:solidFill>
              </a:rPr>
              <a:t> </a:t>
            </a:r>
            <a:r>
              <a:rPr lang="en-US" sz="2400" b="1" i="1" dirty="0">
                <a:solidFill>
                  <a:srgbClr val="006C92"/>
                </a:solidFill>
              </a:rPr>
              <a:t>Harris</a:t>
            </a:r>
            <a:r>
              <a:rPr lang="en-US" b="1" i="1" dirty="0">
                <a:solidFill>
                  <a:srgbClr val="006C92"/>
                </a:solidFill>
              </a:rPr>
              <a:t> </a:t>
            </a:r>
            <a:r>
              <a:rPr lang="en-US" sz="2400" b="1" i="1" dirty="0">
                <a:solidFill>
                  <a:srgbClr val="006C92"/>
                </a:solidFill>
              </a:rPr>
              <a:t>Teeter,</a:t>
            </a:r>
            <a:r>
              <a:rPr lang="en-US" b="1" i="1" dirty="0">
                <a:solidFill>
                  <a:srgbClr val="006C92"/>
                </a:solidFill>
              </a:rPr>
              <a:t> </a:t>
            </a:r>
            <a:r>
              <a:rPr lang="en-US" sz="2400" b="1" i="1" dirty="0">
                <a:solidFill>
                  <a:srgbClr val="006C92"/>
                </a:solidFill>
              </a:rPr>
              <a:t>LLC</a:t>
            </a:r>
            <a:r>
              <a:rPr lang="en-US" sz="2200" dirty="0"/>
              <a:t>, 217</a:t>
            </a:r>
            <a:r>
              <a:rPr lang="en-US" dirty="0"/>
              <a:t> </a:t>
            </a:r>
            <a:r>
              <a:rPr lang="en-US" sz="2200" dirty="0"/>
              <a:t>F.</a:t>
            </a:r>
            <a:r>
              <a:rPr lang="en-US" dirty="0"/>
              <a:t> </a:t>
            </a:r>
            <a:r>
              <a:rPr lang="en-US" sz="2200" dirty="0"/>
              <a:t>Supp.</a:t>
            </a:r>
            <a:r>
              <a:rPr lang="en-US" dirty="0"/>
              <a:t> </a:t>
            </a:r>
            <a:r>
              <a:rPr lang="en-US" sz="2200" dirty="0"/>
              <a:t>3d</a:t>
            </a:r>
            <a:r>
              <a:rPr lang="en-US" dirty="0"/>
              <a:t> </a:t>
            </a:r>
            <a:r>
              <a:rPr lang="en-US" sz="2200" dirty="0"/>
              <a:t>185</a:t>
            </a:r>
            <a:r>
              <a:rPr lang="en-US" dirty="0"/>
              <a:t> </a:t>
            </a:r>
            <a:r>
              <a:rPr lang="en-US" sz="2200" dirty="0"/>
              <a:t>(D.D.C.</a:t>
            </a:r>
            <a:r>
              <a:rPr lang="en-US" dirty="0"/>
              <a:t> </a:t>
            </a:r>
            <a:r>
              <a:rPr lang="en-US" sz="2200" dirty="0"/>
              <a:t>2016): </a:t>
            </a:r>
          </a:p>
          <a:p>
            <a:pPr marL="4763" indent="0">
              <a:spcBef>
                <a:spcPts val="0"/>
              </a:spcBef>
              <a:spcAft>
                <a:spcPts val="600"/>
              </a:spcAft>
              <a:buNone/>
            </a:pPr>
            <a:r>
              <a:rPr lang="en-US" sz="2300" b="1" dirty="0">
                <a:solidFill>
                  <a:srgbClr val="29A2AD"/>
                </a:solidFill>
              </a:rPr>
              <a:t>(…continued)</a:t>
            </a:r>
          </a:p>
          <a:p>
            <a:pPr marL="290513" indent="-285750">
              <a:spcAft>
                <a:spcPts val="900"/>
              </a:spcAft>
            </a:pPr>
            <a:r>
              <a:rPr lang="en-US" sz="2300" dirty="0"/>
              <a:t>Plaintiff </a:t>
            </a:r>
            <a:r>
              <a:rPr lang="en-US" sz="2300" i="1" dirty="0"/>
              <a:t>could</a:t>
            </a:r>
            <a:r>
              <a:rPr lang="en-US" sz="2300" dirty="0"/>
              <a:t> proceed with his discrimination claim, as he had sufficiently alleged his firing was due to his disability.  </a:t>
            </a:r>
          </a:p>
          <a:p>
            <a:pPr marL="290513" indent="-285750">
              <a:spcAft>
                <a:spcPts val="900"/>
              </a:spcAft>
            </a:pPr>
            <a:r>
              <a:rPr lang="en-US" sz="2300" dirty="0"/>
              <a:t>In so holding, court pointed to allegations that:</a:t>
            </a:r>
          </a:p>
          <a:p>
            <a:pPr marL="914400" indent="-457200">
              <a:spcAft>
                <a:spcPts val="600"/>
              </a:spcAft>
              <a:buAutoNum type="arabicParenBoth"/>
            </a:pPr>
            <a:r>
              <a:rPr lang="en-US" sz="2300" dirty="0"/>
              <a:t>Store’s substance abuse policy was “more than a bit hazy about whether it will consider the legal use of marijuana to constitute a violation”; and </a:t>
            </a:r>
          </a:p>
          <a:p>
            <a:pPr marL="914400" indent="-457200">
              <a:spcAft>
                <a:spcPts val="200"/>
              </a:spcAft>
              <a:buAutoNum type="arabicParenBoth"/>
            </a:pPr>
            <a:r>
              <a:rPr lang="en-US" sz="2300" dirty="0"/>
              <a:t>Store did not fire at least one other employee who failed multiple drug tests for cocaine, but did not have a disability.</a:t>
            </a:r>
          </a:p>
        </p:txBody>
      </p:sp>
      <p:sp>
        <p:nvSpPr>
          <p:cNvPr id="5" name="Title 1"/>
          <p:cNvSpPr>
            <a:spLocks noGrp="1"/>
          </p:cNvSpPr>
          <p:nvPr>
            <p:ph type="title"/>
          </p:nvPr>
        </p:nvSpPr>
        <p:spPr>
          <a:xfrm>
            <a:off x="2062787" y="289768"/>
            <a:ext cx="8070059" cy="815525"/>
          </a:xfrm>
        </p:spPr>
        <p:txBody>
          <a:bodyPr>
            <a:normAutofit fontScale="90000"/>
          </a:bodyPr>
          <a:lstStyle/>
          <a:p>
            <a:r>
              <a:rPr lang="en-US" sz="4800" dirty="0">
                <a:latin typeface="Helvetica" panose="020B0604020202020204" pitchFamily="34" charset="0"/>
                <a:cs typeface="Helvetica" panose="020B0604020202020204" pitchFamily="34" charset="0"/>
              </a:rPr>
              <a:t>Marijuana Use: Case 1</a:t>
            </a:r>
          </a:p>
        </p:txBody>
      </p:sp>
      <p:sp>
        <p:nvSpPr>
          <p:cNvPr id="2" name="Footer Placeholder 1">
            <a:extLst>
              <a:ext uri="{FF2B5EF4-FFF2-40B4-BE49-F238E27FC236}">
                <a16:creationId xmlns:a16="http://schemas.microsoft.com/office/drawing/2014/main" xmlns="" id="{7BA41DB0-8B31-234D-8D54-42AF05C51863}"/>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BE63EA4B-A0A5-D14B-8A38-ACC7FDB5435E}"/>
              </a:ext>
            </a:extLst>
          </p:cNvPr>
          <p:cNvSpPr>
            <a:spLocks noGrp="1"/>
          </p:cNvSpPr>
          <p:nvPr>
            <p:ph type="sldNum" sz="quarter" idx="12"/>
          </p:nvPr>
        </p:nvSpPr>
        <p:spPr/>
        <p:txBody>
          <a:bodyPr/>
          <a:lstStyle/>
          <a:p>
            <a:fld id="{45443ECF-A570-C145-ACE8-4C3387E130F4}" type="slidenum">
              <a:rPr lang="en-US" smtClean="0"/>
              <a:pPr/>
              <a:t>57</a:t>
            </a:fld>
            <a:endParaRPr lang="en-US" dirty="0"/>
          </a:p>
        </p:txBody>
      </p:sp>
    </p:spTree>
    <p:extLst>
      <p:ext uri="{BB962C8B-B14F-4D97-AF65-F5344CB8AC3E}">
        <p14:creationId xmlns:p14="http://schemas.microsoft.com/office/powerpoint/2010/main" val="10219783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866" y="289768"/>
            <a:ext cx="8493598" cy="815525"/>
          </a:xfrm>
        </p:spPr>
        <p:txBody>
          <a:bodyPr>
            <a:normAutofit fontScale="90000"/>
          </a:bodyPr>
          <a:lstStyle/>
          <a:p>
            <a:r>
              <a:rPr lang="en-US" sz="4800" dirty="0">
                <a:latin typeface="Helvetica" panose="020B0604020202020204" pitchFamily="34" charset="0"/>
                <a:cs typeface="Helvetica" panose="020B0604020202020204" pitchFamily="34" charset="0"/>
              </a:rPr>
              <a:t>Marijuana Use: Case 2</a:t>
            </a:r>
            <a:endParaRPr lang="en-US" sz="4000" dirty="0">
              <a:latin typeface="Helvetica" panose="020B0604020202020204" pitchFamily="34" charset="0"/>
              <a:cs typeface="Helvetica" panose="020B0604020202020204" pitchFamily="34" charset="0"/>
            </a:endParaRPr>
          </a:p>
        </p:txBody>
      </p:sp>
      <p:sp>
        <p:nvSpPr>
          <p:cNvPr id="10" name="Content Placeholder 2"/>
          <p:cNvSpPr txBox="1">
            <a:spLocks/>
          </p:cNvSpPr>
          <p:nvPr/>
        </p:nvSpPr>
        <p:spPr>
          <a:xfrm>
            <a:off x="1027928" y="1300330"/>
            <a:ext cx="8259422"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US" sz="2400" b="1" i="1" dirty="0">
                <a:solidFill>
                  <a:srgbClr val="006C92"/>
                </a:solidFill>
              </a:rPr>
              <a:t>Rodriguez</a:t>
            </a:r>
            <a:r>
              <a:rPr lang="en-US" b="1" i="1" dirty="0">
                <a:solidFill>
                  <a:srgbClr val="006C92"/>
                </a:solidFill>
              </a:rPr>
              <a:t> </a:t>
            </a:r>
            <a:r>
              <a:rPr lang="en-US" sz="2400" b="1" i="1" dirty="0">
                <a:solidFill>
                  <a:srgbClr val="006C92"/>
                </a:solidFill>
              </a:rPr>
              <a:t>v.</a:t>
            </a:r>
            <a:r>
              <a:rPr lang="en-US" b="1" i="1" dirty="0">
                <a:solidFill>
                  <a:srgbClr val="006C92"/>
                </a:solidFill>
              </a:rPr>
              <a:t> </a:t>
            </a:r>
            <a:r>
              <a:rPr lang="en-US" sz="2400" b="1" i="1" dirty="0">
                <a:solidFill>
                  <a:srgbClr val="006C92"/>
                </a:solidFill>
              </a:rPr>
              <a:t>DC</a:t>
            </a:r>
            <a:r>
              <a:rPr lang="en-US" b="1" i="1" dirty="0">
                <a:solidFill>
                  <a:srgbClr val="006C92"/>
                </a:solidFill>
              </a:rPr>
              <a:t> </a:t>
            </a:r>
            <a:r>
              <a:rPr lang="en-US" sz="2400" b="1" i="1" dirty="0">
                <a:solidFill>
                  <a:srgbClr val="006C92"/>
                </a:solidFill>
              </a:rPr>
              <a:t>Office</a:t>
            </a:r>
            <a:r>
              <a:rPr lang="en-US" b="1" i="1" dirty="0">
                <a:solidFill>
                  <a:srgbClr val="006C92"/>
                </a:solidFill>
              </a:rPr>
              <a:t> </a:t>
            </a:r>
            <a:r>
              <a:rPr lang="en-US" sz="2400" b="1" i="1" dirty="0">
                <a:solidFill>
                  <a:srgbClr val="006C92"/>
                </a:solidFill>
              </a:rPr>
              <a:t>of</a:t>
            </a:r>
            <a:r>
              <a:rPr lang="en-US" b="1" i="1" dirty="0">
                <a:solidFill>
                  <a:srgbClr val="006C92"/>
                </a:solidFill>
              </a:rPr>
              <a:t> </a:t>
            </a:r>
            <a:r>
              <a:rPr lang="en-US" sz="2400" b="1" i="1" dirty="0">
                <a:solidFill>
                  <a:srgbClr val="006C92"/>
                </a:solidFill>
              </a:rPr>
              <a:t>Emp.</a:t>
            </a:r>
            <a:r>
              <a:rPr lang="en-US" b="1" i="1" dirty="0">
                <a:solidFill>
                  <a:srgbClr val="006C92"/>
                </a:solidFill>
              </a:rPr>
              <a:t> </a:t>
            </a:r>
            <a:r>
              <a:rPr lang="en-US" sz="2400" b="1" i="1" dirty="0">
                <a:solidFill>
                  <a:srgbClr val="006C92"/>
                </a:solidFill>
              </a:rPr>
              <a:t>App.</a:t>
            </a:r>
            <a:r>
              <a:rPr lang="en-US" sz="2400" dirty="0"/>
              <a:t>,</a:t>
            </a:r>
            <a:r>
              <a:rPr lang="en-US" sz="1800" dirty="0"/>
              <a:t> </a:t>
            </a:r>
            <a:r>
              <a:rPr lang="en-US" sz="2200" dirty="0"/>
              <a:t>145</a:t>
            </a:r>
            <a:r>
              <a:rPr lang="en-US" sz="1800" dirty="0"/>
              <a:t> </a:t>
            </a:r>
            <a:r>
              <a:rPr lang="en-US" sz="2200" dirty="0"/>
              <a:t>A.3d</a:t>
            </a:r>
            <a:r>
              <a:rPr lang="en-US" sz="1800" dirty="0"/>
              <a:t> </a:t>
            </a:r>
            <a:r>
              <a:rPr lang="en-US" sz="2200" dirty="0"/>
              <a:t>1005</a:t>
            </a:r>
            <a:r>
              <a:rPr lang="en-US" sz="1800" dirty="0"/>
              <a:t> </a:t>
            </a:r>
            <a:r>
              <a:rPr lang="en-US" sz="2200" dirty="0"/>
              <a:t>(D.C.</a:t>
            </a:r>
            <a:r>
              <a:rPr lang="en-US" sz="1800" dirty="0"/>
              <a:t> </a:t>
            </a:r>
            <a:r>
              <a:rPr lang="en-US" sz="2200" dirty="0"/>
              <a:t>2016): </a:t>
            </a:r>
          </a:p>
          <a:p>
            <a:pPr marL="290513" indent="-285750">
              <a:spcAft>
                <a:spcPts val="1200"/>
              </a:spcAft>
            </a:pPr>
            <a:r>
              <a:rPr lang="en-US" sz="2300" dirty="0"/>
              <a:t>Plaintiff, a former park ranger for the DC Dep’t of Parks &amp; Recreation, was terminated after failing random drug test. </a:t>
            </a:r>
          </a:p>
          <a:p>
            <a:pPr marL="290513" indent="-285750">
              <a:spcAft>
                <a:spcPts val="1200"/>
              </a:spcAft>
            </a:pPr>
            <a:r>
              <a:rPr lang="en-US" sz="2300" dirty="0"/>
              <a:t>Ranger claimed his urine tested positive for marijuana because he had inhaled second-hand marijuana smoke, and also because his other prescription and OTC meds caused a “false positive.”  </a:t>
            </a:r>
          </a:p>
          <a:p>
            <a:pPr marL="290513" indent="-285750">
              <a:spcAft>
                <a:spcPts val="900"/>
              </a:spcAft>
            </a:pPr>
            <a:r>
              <a:rPr lang="en-US" sz="2300" dirty="0"/>
              <a:t>Hearing officer had previously concluded that there was “no justification for the presence of [m]arijuana in the employee’s system,” and cause existed for his termination.  </a:t>
            </a:r>
          </a:p>
        </p:txBody>
      </p:sp>
      <p:sp>
        <p:nvSpPr>
          <p:cNvPr id="4" name="TextBox 3"/>
          <p:cNvSpPr txBox="1"/>
          <p:nvPr/>
        </p:nvSpPr>
        <p:spPr>
          <a:xfrm>
            <a:off x="8976422" y="5324746"/>
            <a:ext cx="621856" cy="923330"/>
          </a:xfrm>
          <a:prstGeom prst="rect">
            <a:avLst/>
          </a:prstGeom>
          <a:noFill/>
        </p:spPr>
        <p:txBody>
          <a:bodyPr wrap="square" rtlCol="0">
            <a:spAutoFit/>
          </a:bodyPr>
          <a:lstStyle/>
          <a:p>
            <a:pPr marL="4763" algn="r">
              <a:spcAft>
                <a:spcPts val="200"/>
              </a:spcAft>
            </a:pPr>
            <a:r>
              <a:rPr lang="en-US" sz="5400" b="1" dirty="0">
                <a:solidFill>
                  <a:srgbClr val="29A2AD"/>
                </a:solidFill>
                <a:sym typeface="Wingdings" panose="05000000000000000000" pitchFamily="2" charset="2"/>
              </a:rPr>
              <a:t></a:t>
            </a:r>
          </a:p>
        </p:txBody>
      </p:sp>
      <p:sp>
        <p:nvSpPr>
          <p:cNvPr id="3" name="Footer Placeholder 2">
            <a:extLst>
              <a:ext uri="{FF2B5EF4-FFF2-40B4-BE49-F238E27FC236}">
                <a16:creationId xmlns:a16="http://schemas.microsoft.com/office/drawing/2014/main" xmlns="" id="{3F9F4033-D378-FB49-8581-80154E1B8A2C}"/>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63A62856-B904-9948-801F-7E6D036DF194}"/>
              </a:ext>
            </a:extLst>
          </p:cNvPr>
          <p:cNvSpPr>
            <a:spLocks noGrp="1"/>
          </p:cNvSpPr>
          <p:nvPr>
            <p:ph type="sldNum" sz="quarter" idx="12"/>
          </p:nvPr>
        </p:nvSpPr>
        <p:spPr/>
        <p:txBody>
          <a:bodyPr/>
          <a:lstStyle/>
          <a:p>
            <a:fld id="{45443ECF-A570-C145-ACE8-4C3387E130F4}" type="slidenum">
              <a:rPr lang="en-US" smtClean="0"/>
              <a:pPr/>
              <a:t>58</a:t>
            </a:fld>
            <a:endParaRPr lang="en-US" dirty="0"/>
          </a:p>
        </p:txBody>
      </p:sp>
    </p:spTree>
    <p:extLst>
      <p:ext uri="{BB962C8B-B14F-4D97-AF65-F5344CB8AC3E}">
        <p14:creationId xmlns:p14="http://schemas.microsoft.com/office/powerpoint/2010/main" val="81627269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866" y="289768"/>
            <a:ext cx="8493598" cy="815525"/>
          </a:xfrm>
        </p:spPr>
        <p:txBody>
          <a:bodyPr>
            <a:normAutofit fontScale="90000"/>
          </a:bodyPr>
          <a:lstStyle/>
          <a:p>
            <a:r>
              <a:rPr lang="en-US" sz="4800" dirty="0">
                <a:latin typeface="Helvetica" panose="020B0604020202020204" pitchFamily="34" charset="0"/>
                <a:cs typeface="Helvetica" panose="020B0604020202020204" pitchFamily="34" charset="0"/>
              </a:rPr>
              <a:t>Marijuana Use: Case 2</a:t>
            </a:r>
            <a:endParaRPr lang="en-US" sz="4000" dirty="0">
              <a:latin typeface="Helvetica" panose="020B0604020202020204" pitchFamily="34" charset="0"/>
              <a:cs typeface="Helvetica" panose="020B0604020202020204" pitchFamily="34" charset="0"/>
            </a:endParaRPr>
          </a:p>
        </p:txBody>
      </p:sp>
      <p:sp>
        <p:nvSpPr>
          <p:cNvPr id="10" name="Content Placeholder 2"/>
          <p:cNvSpPr txBox="1">
            <a:spLocks/>
          </p:cNvSpPr>
          <p:nvPr/>
        </p:nvSpPr>
        <p:spPr>
          <a:xfrm>
            <a:off x="855650" y="1432852"/>
            <a:ext cx="831517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400" b="1" i="1" dirty="0">
                <a:solidFill>
                  <a:srgbClr val="006C92"/>
                </a:solidFill>
              </a:rPr>
              <a:t>Rodriguez</a:t>
            </a:r>
            <a:r>
              <a:rPr lang="en-US" b="1" i="1" dirty="0">
                <a:solidFill>
                  <a:srgbClr val="006C92"/>
                </a:solidFill>
              </a:rPr>
              <a:t> </a:t>
            </a:r>
            <a:r>
              <a:rPr lang="en-US" sz="2400" b="1" i="1" dirty="0">
                <a:solidFill>
                  <a:srgbClr val="006C92"/>
                </a:solidFill>
              </a:rPr>
              <a:t>v.</a:t>
            </a:r>
            <a:r>
              <a:rPr lang="en-US" b="1" i="1" dirty="0">
                <a:solidFill>
                  <a:srgbClr val="006C92"/>
                </a:solidFill>
              </a:rPr>
              <a:t> </a:t>
            </a:r>
            <a:r>
              <a:rPr lang="en-US" sz="2400" b="1" i="1" dirty="0">
                <a:solidFill>
                  <a:srgbClr val="006C92"/>
                </a:solidFill>
              </a:rPr>
              <a:t>DC</a:t>
            </a:r>
            <a:r>
              <a:rPr lang="en-US" b="1" i="1" dirty="0">
                <a:solidFill>
                  <a:srgbClr val="006C92"/>
                </a:solidFill>
              </a:rPr>
              <a:t> </a:t>
            </a:r>
            <a:r>
              <a:rPr lang="en-US" sz="2400" b="1" i="1" dirty="0">
                <a:solidFill>
                  <a:srgbClr val="006C92"/>
                </a:solidFill>
              </a:rPr>
              <a:t>Office</a:t>
            </a:r>
            <a:r>
              <a:rPr lang="en-US" b="1" i="1" dirty="0">
                <a:solidFill>
                  <a:srgbClr val="006C92"/>
                </a:solidFill>
              </a:rPr>
              <a:t> </a:t>
            </a:r>
            <a:r>
              <a:rPr lang="en-US" sz="2400" b="1" i="1" dirty="0">
                <a:solidFill>
                  <a:srgbClr val="006C92"/>
                </a:solidFill>
              </a:rPr>
              <a:t>of</a:t>
            </a:r>
            <a:r>
              <a:rPr lang="en-US" b="1" i="1" dirty="0">
                <a:solidFill>
                  <a:srgbClr val="006C92"/>
                </a:solidFill>
              </a:rPr>
              <a:t> </a:t>
            </a:r>
            <a:r>
              <a:rPr lang="en-US" sz="2400" b="1" i="1" dirty="0">
                <a:solidFill>
                  <a:srgbClr val="006C92"/>
                </a:solidFill>
              </a:rPr>
              <a:t>Emp.</a:t>
            </a:r>
            <a:r>
              <a:rPr lang="en-US" b="1" i="1" dirty="0">
                <a:solidFill>
                  <a:srgbClr val="006C92"/>
                </a:solidFill>
              </a:rPr>
              <a:t> </a:t>
            </a:r>
            <a:r>
              <a:rPr lang="en-US" sz="2400" b="1" i="1" dirty="0">
                <a:solidFill>
                  <a:srgbClr val="006C92"/>
                </a:solidFill>
              </a:rPr>
              <a:t>App.</a:t>
            </a:r>
            <a:r>
              <a:rPr lang="en-US" sz="2400" dirty="0"/>
              <a:t>,</a:t>
            </a:r>
            <a:r>
              <a:rPr lang="en-US" sz="1800" dirty="0"/>
              <a:t> </a:t>
            </a:r>
            <a:r>
              <a:rPr lang="en-US" sz="2200" dirty="0"/>
              <a:t>145</a:t>
            </a:r>
            <a:r>
              <a:rPr lang="en-US" sz="1800" dirty="0"/>
              <a:t> </a:t>
            </a:r>
            <a:r>
              <a:rPr lang="en-US" sz="2200" dirty="0"/>
              <a:t>A.3d</a:t>
            </a:r>
            <a:r>
              <a:rPr lang="en-US" sz="1800" dirty="0"/>
              <a:t> </a:t>
            </a:r>
            <a:r>
              <a:rPr lang="en-US" sz="2200" dirty="0"/>
              <a:t>1005</a:t>
            </a:r>
            <a:r>
              <a:rPr lang="en-US" sz="1800" dirty="0"/>
              <a:t> </a:t>
            </a:r>
            <a:r>
              <a:rPr lang="en-US" sz="2200" dirty="0"/>
              <a:t>(D.C.</a:t>
            </a:r>
            <a:r>
              <a:rPr lang="en-US" sz="1800" dirty="0"/>
              <a:t> </a:t>
            </a:r>
            <a:r>
              <a:rPr lang="en-US" sz="2200" dirty="0"/>
              <a:t>2016):  </a:t>
            </a:r>
          </a:p>
          <a:p>
            <a:pPr marL="0" indent="0">
              <a:spcBef>
                <a:spcPts val="0"/>
              </a:spcBef>
              <a:spcAft>
                <a:spcPts val="1200"/>
              </a:spcAft>
              <a:buNone/>
            </a:pPr>
            <a:r>
              <a:rPr lang="en-US" sz="2200" b="1" dirty="0">
                <a:solidFill>
                  <a:srgbClr val="29A2AD"/>
                </a:solidFill>
              </a:rPr>
              <a:t>(…continued)</a:t>
            </a:r>
          </a:p>
          <a:p>
            <a:pPr marL="290513" indent="-285750">
              <a:spcAft>
                <a:spcPts val="1200"/>
              </a:spcAft>
            </a:pPr>
            <a:r>
              <a:rPr lang="en-US" sz="2300" dirty="0"/>
              <a:t>Termination decision previously upheld twice, but DC Court of Appeals reversed, holding that ranger’s termination violated CBA because District had failed to provide union with timely notice of the term decision.  </a:t>
            </a:r>
          </a:p>
          <a:p>
            <a:pPr marL="290513" indent="-285750">
              <a:spcAft>
                <a:spcPts val="900"/>
              </a:spcAft>
            </a:pPr>
            <a:r>
              <a:rPr lang="en-US" sz="2300" dirty="0"/>
              <a:t>Failure was not harmless error, therefore the court need not reach ranger’s challenges to the drug test.</a:t>
            </a:r>
          </a:p>
        </p:txBody>
      </p:sp>
      <p:sp>
        <p:nvSpPr>
          <p:cNvPr id="3" name="Footer Placeholder 2">
            <a:extLst>
              <a:ext uri="{FF2B5EF4-FFF2-40B4-BE49-F238E27FC236}">
                <a16:creationId xmlns:a16="http://schemas.microsoft.com/office/drawing/2014/main" xmlns="" id="{E1E04A3B-99E0-D34F-90A1-B7F5C76F0A5B}"/>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EC5A9E3A-7E4C-F948-B87B-A60EE2DAB2AF}"/>
              </a:ext>
            </a:extLst>
          </p:cNvPr>
          <p:cNvSpPr>
            <a:spLocks noGrp="1"/>
          </p:cNvSpPr>
          <p:nvPr>
            <p:ph type="sldNum" sz="quarter" idx="12"/>
          </p:nvPr>
        </p:nvSpPr>
        <p:spPr/>
        <p:txBody>
          <a:bodyPr/>
          <a:lstStyle/>
          <a:p>
            <a:fld id="{45443ECF-A570-C145-ACE8-4C3387E130F4}" type="slidenum">
              <a:rPr lang="en-US" smtClean="0"/>
              <a:pPr/>
              <a:t>59</a:t>
            </a:fld>
            <a:endParaRPr lang="en-US" dirty="0"/>
          </a:p>
        </p:txBody>
      </p:sp>
    </p:spTree>
    <p:extLst>
      <p:ext uri="{BB962C8B-B14F-4D97-AF65-F5344CB8AC3E}">
        <p14:creationId xmlns:p14="http://schemas.microsoft.com/office/powerpoint/2010/main" val="96958060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Political Activity</a:t>
            </a:r>
          </a:p>
        </p:txBody>
      </p:sp>
      <p:sp>
        <p:nvSpPr>
          <p:cNvPr id="4" name="Rectangle 3"/>
          <p:cNvSpPr/>
          <p:nvPr/>
        </p:nvSpPr>
        <p:spPr>
          <a:xfrm>
            <a:off x="2080054" y="1013254"/>
            <a:ext cx="6598509" cy="7725192"/>
          </a:xfrm>
          <a:prstGeom prst="rect">
            <a:avLst/>
          </a:prstGeom>
        </p:spPr>
        <p:txBody>
          <a:bodyPr wrap="square">
            <a:spAutoFit/>
          </a:bodyPr>
          <a:lstStyle/>
          <a:p>
            <a:r>
              <a:rPr lang="en-US" sz="2200" dirty="0">
                <a:solidFill>
                  <a:srgbClr val="0070C0"/>
                </a:solidFill>
                <a:latin typeface="Arial" charset="0"/>
                <a:ea typeface="Arial" charset="0"/>
                <a:cs typeface="Arial" charset="0"/>
              </a:rPr>
              <a:t>Juli Briskman who was terminated by her employer, Akima (a government contracting firm), after she told her employer that she was the person riding her bike and giving Donald Trump her middle finger while he passed in a motorcade. The iconic picture quickly went viral on social media.  Also, a gofundme page raised over $100,000.00 in 9 days.</a:t>
            </a:r>
          </a:p>
          <a:p>
            <a:endParaRPr lang="en-US" sz="2200" dirty="0"/>
          </a:p>
          <a:p>
            <a:r>
              <a:rPr lang="en-US" sz="2200" dirty="0">
                <a:hlinkClick r:id="rId2"/>
              </a:rPr>
              <a:t>http://time.com/5025916/juli-briskman-gofundme-trump/</a:t>
            </a:r>
            <a:endParaRPr lang="en-US" sz="2200" dirty="0"/>
          </a:p>
          <a:p>
            <a:endParaRPr lang="en-US" sz="2200" dirty="0"/>
          </a:p>
          <a:p>
            <a:r>
              <a:rPr lang="en-US" sz="2200" dirty="0">
                <a:hlinkClick r:id="rId3"/>
              </a:rPr>
              <a:t>https://www.washingtonpost.com/local/flipping-off-president-trump-has-changed-juli-briskmans-life--and-exposed-our-divisions/2017/11/07/19efab02-c3f6-11e7-afe9-4f60b5a6c4a0_story.html?utm_term=.0b22edf87c8f</a:t>
            </a:r>
            <a:endParaRPr lang="en-US" sz="2200" dirty="0"/>
          </a:p>
          <a:p>
            <a:endParaRPr lang="en-US" sz="2400" dirty="0"/>
          </a:p>
          <a:p>
            <a:endParaRPr lang="en-US" sz="2400" dirty="0"/>
          </a:p>
          <a:p>
            <a:endParaRPr lang="en-US" sz="2400" dirty="0"/>
          </a:p>
          <a:p>
            <a:endParaRPr lang="en-US" sz="2400" dirty="0"/>
          </a:p>
          <a:p>
            <a:endParaRPr lang="en-US" sz="2400" dirty="0"/>
          </a:p>
          <a:p>
            <a:pPr marL="342900" indent="-342900">
              <a:buFont typeface="Arial" charset="0"/>
              <a:buChar char="•"/>
            </a:pPr>
            <a:endParaRPr lang="en-US" sz="2400" dirty="0"/>
          </a:p>
        </p:txBody>
      </p:sp>
      <p:sp>
        <p:nvSpPr>
          <p:cNvPr id="3" name="Footer Placeholder 2">
            <a:extLst>
              <a:ext uri="{FF2B5EF4-FFF2-40B4-BE49-F238E27FC236}">
                <a16:creationId xmlns:a16="http://schemas.microsoft.com/office/drawing/2014/main" xmlns="" id="{0DE368B6-02F6-7548-8335-A87729372CDA}"/>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C14AF50F-FE3B-3B42-B29E-69B8F016313B}"/>
              </a:ext>
            </a:extLst>
          </p:cNvPr>
          <p:cNvSpPr>
            <a:spLocks noGrp="1"/>
          </p:cNvSpPr>
          <p:nvPr>
            <p:ph type="sldNum" sz="quarter" idx="12"/>
          </p:nvPr>
        </p:nvSpPr>
        <p:spPr/>
        <p:txBody>
          <a:bodyPr/>
          <a:lstStyle/>
          <a:p>
            <a:fld id="{45443ECF-A570-C145-ACE8-4C3387E130F4}" type="slidenum">
              <a:rPr lang="en-US" smtClean="0"/>
              <a:pPr/>
              <a:t>6</a:t>
            </a:fld>
            <a:endParaRPr lang="en-US" dirty="0"/>
          </a:p>
        </p:txBody>
      </p:sp>
    </p:spTree>
    <p:extLst>
      <p:ext uri="{BB962C8B-B14F-4D97-AF65-F5344CB8AC3E}">
        <p14:creationId xmlns:p14="http://schemas.microsoft.com/office/powerpoint/2010/main" val="173338457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39866" y="289768"/>
            <a:ext cx="8493598" cy="815525"/>
          </a:xfrm>
        </p:spPr>
        <p:txBody>
          <a:bodyPr>
            <a:normAutofit fontScale="90000"/>
          </a:bodyPr>
          <a:lstStyle/>
          <a:p>
            <a:r>
              <a:rPr lang="en-US" sz="4800" dirty="0">
                <a:latin typeface="Helvetica" panose="020B0604020202020204" pitchFamily="34" charset="0"/>
                <a:cs typeface="Helvetica" panose="020B0604020202020204" pitchFamily="34" charset="0"/>
              </a:rPr>
              <a:t>Marijuana Use: Case 3</a:t>
            </a:r>
            <a:endParaRPr lang="en-US" sz="4000" dirty="0">
              <a:latin typeface="Helvetica" panose="020B0604020202020204" pitchFamily="34" charset="0"/>
              <a:cs typeface="Helvetica" panose="020B0604020202020204" pitchFamily="34" charset="0"/>
            </a:endParaRPr>
          </a:p>
        </p:txBody>
      </p:sp>
      <p:sp>
        <p:nvSpPr>
          <p:cNvPr id="10" name="Content Placeholder 2"/>
          <p:cNvSpPr txBox="1">
            <a:spLocks/>
          </p:cNvSpPr>
          <p:nvPr/>
        </p:nvSpPr>
        <p:spPr>
          <a:xfrm>
            <a:off x="1084493" y="1408611"/>
            <a:ext cx="8582807"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600"/>
              </a:spcAft>
              <a:buNone/>
            </a:pPr>
            <a:r>
              <a:rPr lang="en-US" sz="2400" b="1" i="1" dirty="0">
                <a:solidFill>
                  <a:srgbClr val="006C92"/>
                </a:solidFill>
              </a:rPr>
              <a:t>Johnson</a:t>
            </a:r>
            <a:r>
              <a:rPr lang="en-US" sz="1800" b="1" i="1" dirty="0">
                <a:solidFill>
                  <a:srgbClr val="006C92"/>
                </a:solidFill>
              </a:rPr>
              <a:t> </a:t>
            </a:r>
            <a:r>
              <a:rPr lang="en-US" sz="2400" b="1" i="1" dirty="0">
                <a:solidFill>
                  <a:srgbClr val="006C92"/>
                </a:solidFill>
              </a:rPr>
              <a:t>v.</a:t>
            </a:r>
            <a:r>
              <a:rPr lang="en-US" sz="1800" b="1" i="1" dirty="0">
                <a:solidFill>
                  <a:srgbClr val="006C92"/>
                </a:solidFill>
              </a:rPr>
              <a:t> </a:t>
            </a:r>
            <a:r>
              <a:rPr lang="en-US" sz="2400" b="1" i="1" dirty="0">
                <a:solidFill>
                  <a:srgbClr val="006C92"/>
                </a:solidFill>
              </a:rPr>
              <a:t>So</a:t>
            </a:r>
            <a:r>
              <a:rPr lang="en-US" sz="1800" b="1" i="1" dirty="0">
                <a:solidFill>
                  <a:srgbClr val="006C92"/>
                </a:solidFill>
              </a:rPr>
              <a:t> </a:t>
            </a:r>
            <a:r>
              <a:rPr lang="en-US" sz="2400" b="1" i="1" dirty="0">
                <a:solidFill>
                  <a:srgbClr val="006C92"/>
                </a:solidFill>
              </a:rPr>
              <a:t>Others</a:t>
            </a:r>
            <a:r>
              <a:rPr lang="en-US" sz="1800" b="1" i="1" dirty="0">
                <a:solidFill>
                  <a:srgbClr val="006C92"/>
                </a:solidFill>
              </a:rPr>
              <a:t> </a:t>
            </a:r>
            <a:r>
              <a:rPr lang="en-US" sz="2400" b="1" i="1" dirty="0">
                <a:solidFill>
                  <a:srgbClr val="006C92"/>
                </a:solidFill>
              </a:rPr>
              <a:t>Might</a:t>
            </a:r>
            <a:r>
              <a:rPr lang="en-US" sz="1800" b="1" i="1" dirty="0">
                <a:solidFill>
                  <a:srgbClr val="006C92"/>
                </a:solidFill>
              </a:rPr>
              <a:t> </a:t>
            </a:r>
            <a:r>
              <a:rPr lang="en-US" sz="2400" b="1" i="1" dirty="0">
                <a:solidFill>
                  <a:srgbClr val="006C92"/>
                </a:solidFill>
              </a:rPr>
              <a:t>Eat,</a:t>
            </a:r>
            <a:r>
              <a:rPr lang="en-US" sz="1800" b="1" i="1" dirty="0">
                <a:solidFill>
                  <a:srgbClr val="006C92"/>
                </a:solidFill>
              </a:rPr>
              <a:t> </a:t>
            </a:r>
            <a:r>
              <a:rPr lang="en-US" sz="2400" b="1" i="1" dirty="0">
                <a:solidFill>
                  <a:srgbClr val="006C92"/>
                </a:solidFill>
              </a:rPr>
              <a:t>Inc.</a:t>
            </a:r>
            <a:r>
              <a:rPr lang="en-US" sz="2400" dirty="0"/>
              <a:t>,</a:t>
            </a:r>
            <a:r>
              <a:rPr lang="en-US" sz="1400" dirty="0"/>
              <a:t> </a:t>
            </a:r>
            <a:r>
              <a:rPr lang="en-US" sz="2200" dirty="0"/>
              <a:t>53 A.3d</a:t>
            </a:r>
            <a:r>
              <a:rPr lang="en-US" sz="1800" dirty="0"/>
              <a:t> </a:t>
            </a:r>
            <a:r>
              <a:rPr lang="en-US" sz="2200" dirty="0"/>
              <a:t>323</a:t>
            </a:r>
            <a:r>
              <a:rPr lang="en-US" sz="1600" dirty="0"/>
              <a:t> </a:t>
            </a:r>
            <a:r>
              <a:rPr lang="en-US" sz="2200" dirty="0"/>
              <a:t>(D.C.</a:t>
            </a:r>
            <a:r>
              <a:rPr lang="en-US" sz="1800" dirty="0"/>
              <a:t> </a:t>
            </a:r>
            <a:r>
              <a:rPr lang="en-US" sz="2200" dirty="0"/>
              <a:t>2012):  </a:t>
            </a:r>
          </a:p>
          <a:p>
            <a:pPr marL="290513" indent="-285750">
              <a:spcAft>
                <a:spcPts val="1200"/>
              </a:spcAft>
            </a:pPr>
            <a:r>
              <a:rPr lang="en-US" sz="2300" dirty="0"/>
              <a:t>Employee’s claim for unemployment benefits was denied when hearing officer concluded he had been terminated for gross misconduct. DC Court of Appeals reversed. </a:t>
            </a:r>
          </a:p>
          <a:p>
            <a:pPr marL="290513" indent="-285750">
              <a:spcAft>
                <a:spcPts val="1200"/>
              </a:spcAft>
            </a:pPr>
            <a:r>
              <a:rPr lang="en-US" sz="2300" dirty="0"/>
              <a:t>Employee, a security guard, was tested for drugs after a bag of marijuana was found on employer’s premises. Test was positive for marijuana, which resulted in employee’s termination for violating employer’s drug use policy.  </a:t>
            </a:r>
          </a:p>
          <a:p>
            <a:pPr marL="290513" indent="-285750">
              <a:spcAft>
                <a:spcPts val="1200"/>
              </a:spcAft>
            </a:pPr>
            <a:r>
              <a:rPr lang="en-US" sz="2300" dirty="0"/>
              <a:t>In reversing, court found there was no nexus between the claimant’s off-duty marijuana use and his employment, which was a required showing to establish misconduct.</a:t>
            </a:r>
          </a:p>
        </p:txBody>
      </p:sp>
      <p:sp>
        <p:nvSpPr>
          <p:cNvPr id="3" name="Footer Placeholder 2">
            <a:extLst>
              <a:ext uri="{FF2B5EF4-FFF2-40B4-BE49-F238E27FC236}">
                <a16:creationId xmlns:a16="http://schemas.microsoft.com/office/drawing/2014/main" xmlns="" id="{8DD82F4D-9D87-1F42-B6A5-5C95FF7477E9}"/>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7D03AC46-E494-9A44-8279-9014952B7817}"/>
              </a:ext>
            </a:extLst>
          </p:cNvPr>
          <p:cNvSpPr>
            <a:spLocks noGrp="1"/>
          </p:cNvSpPr>
          <p:nvPr>
            <p:ph type="sldNum" sz="quarter" idx="12"/>
          </p:nvPr>
        </p:nvSpPr>
        <p:spPr/>
        <p:txBody>
          <a:bodyPr/>
          <a:lstStyle/>
          <a:p>
            <a:fld id="{45443ECF-A570-C145-ACE8-4C3387E130F4}" type="slidenum">
              <a:rPr lang="en-US" smtClean="0"/>
              <a:pPr/>
              <a:t>60</a:t>
            </a:fld>
            <a:endParaRPr lang="en-US" dirty="0"/>
          </a:p>
        </p:txBody>
      </p:sp>
    </p:spTree>
    <p:extLst>
      <p:ext uri="{BB962C8B-B14F-4D97-AF65-F5344CB8AC3E}">
        <p14:creationId xmlns:p14="http://schemas.microsoft.com/office/powerpoint/2010/main" val="63524757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1986259" y="289769"/>
            <a:ext cx="8070059" cy="815525"/>
          </a:xfrm>
        </p:spPr>
        <p:txBody>
          <a:bodyPr>
            <a:normAutofit fontScale="90000"/>
          </a:bodyPr>
          <a:lstStyle/>
          <a:p>
            <a:r>
              <a:rPr lang="en-US" sz="5200" dirty="0">
                <a:latin typeface="Helvetica Light"/>
              </a:rPr>
              <a:t>Outside Employment</a:t>
            </a:r>
          </a:p>
        </p:txBody>
      </p:sp>
      <p:pic>
        <p:nvPicPr>
          <p:cNvPr id="7" name="Pictur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577797" y="1370815"/>
            <a:ext cx="6886981" cy="4591321"/>
          </a:xfrm>
          <a:prstGeom prst="rect">
            <a:avLst/>
          </a:prstGeom>
        </p:spPr>
      </p:pic>
      <p:sp>
        <p:nvSpPr>
          <p:cNvPr id="2" name="Footer Placeholder 1">
            <a:extLst>
              <a:ext uri="{FF2B5EF4-FFF2-40B4-BE49-F238E27FC236}">
                <a16:creationId xmlns:a16="http://schemas.microsoft.com/office/drawing/2014/main" xmlns="" id="{10E25B71-077E-8542-B022-3A7341557DAE}"/>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898A0E0E-4D4D-4647-915C-D4F0A1DBCC8E}"/>
              </a:ext>
            </a:extLst>
          </p:cNvPr>
          <p:cNvSpPr>
            <a:spLocks noGrp="1"/>
          </p:cNvSpPr>
          <p:nvPr>
            <p:ph type="sldNum" sz="quarter" idx="12"/>
          </p:nvPr>
        </p:nvSpPr>
        <p:spPr/>
        <p:txBody>
          <a:bodyPr/>
          <a:lstStyle/>
          <a:p>
            <a:fld id="{45443ECF-A570-C145-ACE8-4C3387E130F4}" type="slidenum">
              <a:rPr lang="en-US" smtClean="0"/>
              <a:pPr/>
              <a:t>61</a:t>
            </a:fld>
            <a:endParaRPr lang="en-US" dirty="0"/>
          </a:p>
        </p:txBody>
      </p:sp>
    </p:spTree>
    <p:extLst>
      <p:ext uri="{BB962C8B-B14F-4D97-AF65-F5344CB8AC3E}">
        <p14:creationId xmlns:p14="http://schemas.microsoft.com/office/powerpoint/2010/main" val="12005877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986259" y="289769"/>
            <a:ext cx="8070059" cy="815525"/>
          </a:xfrm>
        </p:spPr>
        <p:txBody>
          <a:bodyPr>
            <a:normAutofit fontScale="90000"/>
          </a:bodyPr>
          <a:lstStyle/>
          <a:p>
            <a:r>
              <a:rPr lang="en-US" sz="5200" dirty="0">
                <a:latin typeface="Helvetica Light"/>
              </a:rPr>
              <a:t>Outside Employment</a:t>
            </a:r>
          </a:p>
        </p:txBody>
      </p:sp>
      <p:sp>
        <p:nvSpPr>
          <p:cNvPr id="3" name="Content Placeholder 2"/>
          <p:cNvSpPr>
            <a:spLocks noGrp="1"/>
          </p:cNvSpPr>
          <p:nvPr>
            <p:ph idx="1"/>
          </p:nvPr>
        </p:nvSpPr>
        <p:spPr>
          <a:xfrm>
            <a:off x="1280656" y="1397827"/>
            <a:ext cx="8368079" cy="1573974"/>
          </a:xfrm>
        </p:spPr>
        <p:txBody>
          <a:bodyPr>
            <a:noAutofit/>
          </a:bodyPr>
          <a:lstStyle/>
          <a:p>
            <a:r>
              <a:rPr lang="en-US" sz="2800" dirty="0"/>
              <a:t>In 2017, approximately 7.7 million U.S. workers held more than one job. That’s about 5.1% of all U.S. workers. (Bureau of Labor Statistics)</a:t>
            </a:r>
          </a:p>
        </p:txBody>
      </p:sp>
      <p:pic>
        <p:nvPicPr>
          <p:cNvPr id="4" name="Picture 7" descr="C:\Users\NRainforth073\AppData\Local\Microsoft\Windows\Temporary Internet Files\Content.IE5\GV2MWIVD\Alarm-Clock-1292327152_28[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7445299" y="2971801"/>
            <a:ext cx="2875343" cy="2932564"/>
          </a:xfrm>
          <a:prstGeom prst="rect">
            <a:avLst/>
          </a:prstGeom>
          <a:noFill/>
          <a:extLst>
            <a:ext uri="{909E8E84-426E-40DD-AFC4-6F175D3DCCD1}">
              <a14:hiddenFill xmlns:a14="http://schemas.microsoft.com/office/drawing/2010/main">
                <a:solidFill>
                  <a:srgbClr val="FFFFFF"/>
                </a:solidFill>
              </a14:hiddenFill>
            </a:ext>
          </a:extLst>
        </p:spPr>
      </p:pic>
      <p:sp>
        <p:nvSpPr>
          <p:cNvPr id="9" name="Content Placeholder 2"/>
          <p:cNvSpPr txBox="1">
            <a:spLocks/>
          </p:cNvSpPr>
          <p:nvPr/>
        </p:nvSpPr>
        <p:spPr>
          <a:xfrm>
            <a:off x="1837248" y="2866071"/>
            <a:ext cx="5608050" cy="3423217"/>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a:spcAft>
                <a:spcPts val="600"/>
              </a:spcAft>
            </a:pPr>
            <a:r>
              <a:rPr lang="en-US" sz="2800" dirty="0"/>
              <a:t>Employees take second (or even third) jobs, using their time away from work for personal or other business ventures</a:t>
            </a:r>
          </a:p>
          <a:p>
            <a:r>
              <a:rPr lang="en-US" sz="2800" dirty="0"/>
              <a:t>Having another job, in addition to one’s regular employment, is called “moonlighting”</a:t>
            </a:r>
          </a:p>
        </p:txBody>
      </p:sp>
      <p:sp>
        <p:nvSpPr>
          <p:cNvPr id="2" name="Footer Placeholder 1">
            <a:extLst>
              <a:ext uri="{FF2B5EF4-FFF2-40B4-BE49-F238E27FC236}">
                <a16:creationId xmlns:a16="http://schemas.microsoft.com/office/drawing/2014/main" xmlns="" id="{B179AE0D-E43F-1248-805F-A17F0FC95CC4}"/>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A2B1FABB-29C1-C947-AD98-9DFD4A8BD240}"/>
              </a:ext>
            </a:extLst>
          </p:cNvPr>
          <p:cNvSpPr>
            <a:spLocks noGrp="1"/>
          </p:cNvSpPr>
          <p:nvPr>
            <p:ph type="sldNum" sz="quarter" idx="12"/>
          </p:nvPr>
        </p:nvSpPr>
        <p:spPr/>
        <p:txBody>
          <a:bodyPr/>
          <a:lstStyle/>
          <a:p>
            <a:fld id="{45443ECF-A570-C145-ACE8-4C3387E130F4}" type="slidenum">
              <a:rPr lang="en-US" smtClean="0"/>
              <a:pPr/>
              <a:t>62</a:t>
            </a:fld>
            <a:endParaRPr lang="en-US" dirty="0"/>
          </a:p>
        </p:txBody>
      </p:sp>
    </p:spTree>
    <p:extLst>
      <p:ext uri="{BB962C8B-B14F-4D97-AF65-F5344CB8AC3E}">
        <p14:creationId xmlns:p14="http://schemas.microsoft.com/office/powerpoint/2010/main" val="5222695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86259" y="289769"/>
            <a:ext cx="8070059" cy="815525"/>
          </a:xfrm>
        </p:spPr>
        <p:txBody>
          <a:bodyPr>
            <a:normAutofit fontScale="90000"/>
          </a:bodyPr>
          <a:lstStyle/>
          <a:p>
            <a:r>
              <a:rPr lang="en-US" sz="5200" dirty="0">
                <a:latin typeface="Helvetica Light"/>
              </a:rPr>
              <a:t>Outside Employment</a:t>
            </a:r>
          </a:p>
        </p:txBody>
      </p:sp>
      <p:sp>
        <p:nvSpPr>
          <p:cNvPr id="3" name="Content Placeholder 2"/>
          <p:cNvSpPr>
            <a:spLocks noGrp="1"/>
          </p:cNvSpPr>
          <p:nvPr>
            <p:ph idx="1"/>
          </p:nvPr>
        </p:nvSpPr>
        <p:spPr>
          <a:xfrm>
            <a:off x="1760154" y="1851952"/>
            <a:ext cx="3961322" cy="4377014"/>
          </a:xfrm>
        </p:spPr>
        <p:txBody>
          <a:bodyPr>
            <a:normAutofit/>
          </a:bodyPr>
          <a:lstStyle/>
          <a:p>
            <a:pPr marL="284163" indent="-284163"/>
            <a:r>
              <a:rPr lang="en-US" sz="2900" i="1" dirty="0"/>
              <a:t>The </a:t>
            </a:r>
            <a:r>
              <a:rPr lang="en-US" sz="2900" i="1" dirty="0">
                <a:solidFill>
                  <a:srgbClr val="006C92"/>
                </a:solidFill>
              </a:rPr>
              <a:t>good</a:t>
            </a:r>
            <a:r>
              <a:rPr lang="en-US" sz="2900" i="1" dirty="0"/>
              <a:t>:</a:t>
            </a:r>
          </a:p>
          <a:p>
            <a:pPr marL="741363" lvl="1" indent="-346075">
              <a:spcBef>
                <a:spcPts val="1200"/>
              </a:spcBef>
              <a:spcAft>
                <a:spcPts val="100"/>
              </a:spcAft>
              <a:buSzPct val="90000"/>
              <a:buFont typeface="Wingdings" panose="05000000000000000000" pitchFamily="2" charset="2"/>
              <a:buChar char="Ø"/>
            </a:pPr>
            <a:r>
              <a:rPr lang="en-US" sz="2500" dirty="0"/>
              <a:t>Maintains morale</a:t>
            </a:r>
          </a:p>
          <a:p>
            <a:pPr marL="741363" lvl="1" indent="-346075">
              <a:spcAft>
                <a:spcPts val="400"/>
              </a:spcAft>
              <a:buSzPct val="90000"/>
              <a:buFont typeface="Wingdings" panose="05000000000000000000" pitchFamily="2" charset="2"/>
              <a:buChar char="Ø"/>
            </a:pPr>
            <a:r>
              <a:rPr lang="en-US" sz="2500" dirty="0"/>
              <a:t>Increases employee retention</a:t>
            </a:r>
          </a:p>
          <a:p>
            <a:pPr marL="741363" lvl="1" indent="-346075">
              <a:spcAft>
                <a:spcPts val="400"/>
              </a:spcAft>
              <a:buSzPct val="90000"/>
              <a:buFont typeface="Wingdings" panose="05000000000000000000" pitchFamily="2" charset="2"/>
              <a:buChar char="Ø"/>
            </a:pPr>
            <a:r>
              <a:rPr lang="en-US" sz="2500" dirty="0"/>
              <a:t>Employee’s sense of independence and self-sufficiency</a:t>
            </a:r>
          </a:p>
        </p:txBody>
      </p:sp>
      <p:pic>
        <p:nvPicPr>
          <p:cNvPr id="4" name="Picture 14" descr="http://eldercareofohio.com/wp-content/uploads/2015/04/31311563_s.jpg"/>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721476" y="2166636"/>
            <a:ext cx="3851282" cy="2524728"/>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8" name="Content Placeholder 2"/>
          <p:cNvSpPr txBox="1">
            <a:spLocks/>
          </p:cNvSpPr>
          <p:nvPr/>
        </p:nvSpPr>
        <p:spPr>
          <a:xfrm>
            <a:off x="4093990" y="1287362"/>
            <a:ext cx="3854595" cy="564591"/>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a:t>The Good &amp; The Bad</a:t>
            </a:r>
          </a:p>
        </p:txBody>
      </p:sp>
      <p:sp>
        <p:nvSpPr>
          <p:cNvPr id="10" name="Content Placeholder 2"/>
          <p:cNvSpPr txBox="1">
            <a:spLocks/>
          </p:cNvSpPr>
          <p:nvPr/>
        </p:nvSpPr>
        <p:spPr>
          <a:xfrm>
            <a:off x="1760155" y="5122316"/>
            <a:ext cx="5193685" cy="1026273"/>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1363" lvl="1" indent="-346075">
              <a:buSzPct val="90000"/>
              <a:buFont typeface="Wingdings" panose="05000000000000000000" pitchFamily="2" charset="2"/>
              <a:buChar char="Ø"/>
            </a:pPr>
            <a:r>
              <a:rPr lang="en-US" sz="2500" dirty="0"/>
              <a:t>Builds new skills, which may be useful to primary employer</a:t>
            </a:r>
          </a:p>
        </p:txBody>
      </p:sp>
      <p:sp>
        <p:nvSpPr>
          <p:cNvPr id="2" name="Footer Placeholder 1">
            <a:extLst>
              <a:ext uri="{FF2B5EF4-FFF2-40B4-BE49-F238E27FC236}">
                <a16:creationId xmlns:a16="http://schemas.microsoft.com/office/drawing/2014/main" xmlns="" id="{7063E9E2-F529-884A-A225-14366D07D314}"/>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C099C28B-A045-A64A-A1C7-38A70EF63A0E}"/>
              </a:ext>
            </a:extLst>
          </p:cNvPr>
          <p:cNvSpPr>
            <a:spLocks noGrp="1"/>
          </p:cNvSpPr>
          <p:nvPr>
            <p:ph type="sldNum" sz="quarter" idx="12"/>
          </p:nvPr>
        </p:nvSpPr>
        <p:spPr/>
        <p:txBody>
          <a:bodyPr/>
          <a:lstStyle/>
          <a:p>
            <a:fld id="{45443ECF-A570-C145-ACE8-4C3387E130F4}" type="slidenum">
              <a:rPr lang="en-US" smtClean="0"/>
              <a:pPr/>
              <a:t>63</a:t>
            </a:fld>
            <a:endParaRPr lang="en-US" dirty="0"/>
          </a:p>
        </p:txBody>
      </p:sp>
    </p:spTree>
    <p:extLst>
      <p:ext uri="{BB962C8B-B14F-4D97-AF65-F5344CB8AC3E}">
        <p14:creationId xmlns:p14="http://schemas.microsoft.com/office/powerpoint/2010/main" val="10188968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1986259" y="289769"/>
            <a:ext cx="8070059" cy="815525"/>
          </a:xfrm>
        </p:spPr>
        <p:txBody>
          <a:bodyPr>
            <a:normAutofit fontScale="90000"/>
          </a:bodyPr>
          <a:lstStyle/>
          <a:p>
            <a:r>
              <a:rPr lang="en-US" sz="5200" dirty="0">
                <a:latin typeface="Helvetica Light"/>
              </a:rPr>
              <a:t>Outside Employment</a:t>
            </a:r>
          </a:p>
        </p:txBody>
      </p:sp>
      <p:sp>
        <p:nvSpPr>
          <p:cNvPr id="3" name="Content Placeholder 2"/>
          <p:cNvSpPr>
            <a:spLocks noGrp="1"/>
          </p:cNvSpPr>
          <p:nvPr>
            <p:ph idx="1"/>
          </p:nvPr>
        </p:nvSpPr>
        <p:spPr>
          <a:xfrm>
            <a:off x="5027373" y="1851953"/>
            <a:ext cx="4778689" cy="4162349"/>
          </a:xfrm>
        </p:spPr>
        <p:txBody>
          <a:bodyPr>
            <a:normAutofit/>
          </a:bodyPr>
          <a:lstStyle/>
          <a:p>
            <a:pPr marL="284163" indent="-284163"/>
            <a:r>
              <a:rPr lang="en-US" sz="2900" i="1" dirty="0"/>
              <a:t>The </a:t>
            </a:r>
            <a:r>
              <a:rPr lang="en-US" sz="2900" i="1" dirty="0">
                <a:solidFill>
                  <a:srgbClr val="006C92"/>
                </a:solidFill>
              </a:rPr>
              <a:t>bad</a:t>
            </a:r>
            <a:r>
              <a:rPr lang="en-US" sz="2900" i="1" dirty="0"/>
              <a:t>:</a:t>
            </a:r>
          </a:p>
          <a:p>
            <a:pPr marL="801688" lvl="1" indent="-346075">
              <a:spcBef>
                <a:spcPts val="600"/>
              </a:spcBef>
              <a:spcAft>
                <a:spcPts val="600"/>
              </a:spcAft>
              <a:buSzPct val="90000"/>
              <a:buFont typeface="Wingdings" panose="05000000000000000000" pitchFamily="2" charset="2"/>
              <a:buChar char="Ø"/>
            </a:pPr>
            <a:r>
              <a:rPr lang="en-US" sz="2500" dirty="0"/>
              <a:t>Employee can be tired or overworked</a:t>
            </a:r>
          </a:p>
          <a:p>
            <a:pPr marL="801688" lvl="1" indent="-346075">
              <a:spcBef>
                <a:spcPts val="600"/>
              </a:spcBef>
              <a:spcAft>
                <a:spcPts val="600"/>
              </a:spcAft>
              <a:buSzPct val="90000"/>
              <a:buFont typeface="Wingdings" panose="05000000000000000000" pitchFamily="2" charset="2"/>
              <a:buChar char="Ø"/>
            </a:pPr>
            <a:r>
              <a:rPr lang="en-US" sz="2500" dirty="0"/>
              <a:t>Performance problems</a:t>
            </a:r>
          </a:p>
          <a:p>
            <a:pPr marL="801688" lvl="1" indent="-346075">
              <a:spcBef>
                <a:spcPts val="600"/>
              </a:spcBef>
              <a:spcAft>
                <a:spcPts val="600"/>
              </a:spcAft>
              <a:buSzPct val="90000"/>
              <a:buFont typeface="Wingdings" panose="05000000000000000000" pitchFamily="2" charset="2"/>
              <a:buChar char="Ø"/>
            </a:pPr>
            <a:r>
              <a:rPr lang="en-US" sz="2500" dirty="0"/>
              <a:t>Could harm employer’s business interests</a:t>
            </a:r>
          </a:p>
          <a:p>
            <a:pPr marL="801688" lvl="1" indent="-346075">
              <a:spcBef>
                <a:spcPts val="600"/>
              </a:spcBef>
              <a:spcAft>
                <a:spcPts val="100"/>
              </a:spcAft>
              <a:buSzPct val="90000"/>
              <a:buFont typeface="Wingdings" panose="05000000000000000000" pitchFamily="2" charset="2"/>
              <a:buChar char="Ø"/>
            </a:pPr>
            <a:r>
              <a:rPr lang="en-US" sz="2500" dirty="0"/>
              <a:t>Could be a violation of a company policy or state/ federal statute</a:t>
            </a:r>
          </a:p>
        </p:txBody>
      </p:sp>
      <p:sp>
        <p:nvSpPr>
          <p:cNvPr id="8" name="Content Placeholder 2"/>
          <p:cNvSpPr txBox="1">
            <a:spLocks/>
          </p:cNvSpPr>
          <p:nvPr/>
        </p:nvSpPr>
        <p:spPr>
          <a:xfrm>
            <a:off x="4093990" y="1287362"/>
            <a:ext cx="3854595" cy="564591"/>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lgn="ctr">
              <a:buNone/>
            </a:pPr>
            <a:r>
              <a:rPr lang="en-US" sz="2800" b="1" dirty="0"/>
              <a:t>The Good &amp; The Bad</a:t>
            </a:r>
          </a:p>
        </p:txBody>
      </p:sp>
      <p:pic>
        <p:nvPicPr>
          <p:cNvPr id="10" name="Picture 9"/>
          <p:cNvPicPr>
            <a:picLocks noChangeAspect="1"/>
          </p:cNvPicPr>
          <p:nvPr/>
        </p:nvPicPr>
        <p:blipFill rotWithShape="1">
          <a:blip r:embed="rId3" cstate="email">
            <a:extLst>
              <a:ext uri="{28A0092B-C50C-407E-A947-70E740481C1C}">
                <a14:useLocalDpi xmlns:a14="http://schemas.microsoft.com/office/drawing/2010/main"/>
              </a:ext>
            </a:extLst>
          </a:blip>
          <a:srcRect/>
          <a:stretch/>
        </p:blipFill>
        <p:spPr>
          <a:xfrm>
            <a:off x="954725" y="2434105"/>
            <a:ext cx="4072648" cy="2992917"/>
          </a:xfrm>
          <a:prstGeom prst="rect">
            <a:avLst/>
          </a:prstGeom>
          <a:effectLst>
            <a:softEdge rad="63500"/>
          </a:effectLst>
        </p:spPr>
      </p:pic>
      <p:sp>
        <p:nvSpPr>
          <p:cNvPr id="2" name="Footer Placeholder 1">
            <a:extLst>
              <a:ext uri="{FF2B5EF4-FFF2-40B4-BE49-F238E27FC236}">
                <a16:creationId xmlns:a16="http://schemas.microsoft.com/office/drawing/2014/main" xmlns="" id="{8A06E917-C5F6-2C46-BE9E-4C218367ED2E}"/>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CD05329D-0D8B-4C4D-95B7-F96F7D343BD1}"/>
              </a:ext>
            </a:extLst>
          </p:cNvPr>
          <p:cNvSpPr>
            <a:spLocks noGrp="1"/>
          </p:cNvSpPr>
          <p:nvPr>
            <p:ph type="sldNum" sz="quarter" idx="12"/>
          </p:nvPr>
        </p:nvSpPr>
        <p:spPr/>
        <p:txBody>
          <a:bodyPr/>
          <a:lstStyle/>
          <a:p>
            <a:fld id="{45443ECF-A570-C145-ACE8-4C3387E130F4}" type="slidenum">
              <a:rPr lang="en-US" smtClean="0"/>
              <a:pPr/>
              <a:t>64</a:t>
            </a:fld>
            <a:endParaRPr lang="en-US" dirty="0"/>
          </a:p>
        </p:txBody>
      </p:sp>
    </p:spTree>
    <p:extLst>
      <p:ext uri="{BB962C8B-B14F-4D97-AF65-F5344CB8AC3E}">
        <p14:creationId xmlns:p14="http://schemas.microsoft.com/office/powerpoint/2010/main" val="38414085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257" y="261489"/>
            <a:ext cx="8070059" cy="815525"/>
          </a:xfrm>
        </p:spPr>
        <p:txBody>
          <a:bodyPr>
            <a:normAutofit fontScale="90000"/>
          </a:bodyPr>
          <a:lstStyle/>
          <a:p>
            <a:r>
              <a:rPr lang="en-US" sz="5000" dirty="0">
                <a:latin typeface="Helvetica Light"/>
              </a:rPr>
              <a:t>Moonlighting Policies</a:t>
            </a:r>
          </a:p>
        </p:txBody>
      </p:sp>
      <p:sp>
        <p:nvSpPr>
          <p:cNvPr id="3" name="Content Placeholder 2"/>
          <p:cNvSpPr>
            <a:spLocks noGrp="1"/>
          </p:cNvSpPr>
          <p:nvPr>
            <p:ph idx="1"/>
          </p:nvPr>
        </p:nvSpPr>
        <p:spPr>
          <a:xfrm>
            <a:off x="1885897" y="1429426"/>
            <a:ext cx="8170419" cy="2841492"/>
          </a:xfrm>
        </p:spPr>
        <p:txBody>
          <a:bodyPr>
            <a:normAutofit fontScale="85000" lnSpcReduction="10000"/>
          </a:bodyPr>
          <a:lstStyle/>
          <a:p>
            <a:r>
              <a:rPr lang="en-US" sz="3400" u="sng" dirty="0"/>
              <a:t>Essential Elements</a:t>
            </a:r>
            <a:endParaRPr lang="en-US" sz="3400" dirty="0"/>
          </a:p>
          <a:p>
            <a:pPr marL="631825" lvl="1" indent="-401638">
              <a:lnSpc>
                <a:spcPct val="105000"/>
              </a:lnSpc>
              <a:spcAft>
                <a:spcPts val="200"/>
              </a:spcAft>
              <a:buClr>
                <a:schemeClr val="tx1"/>
              </a:buClr>
              <a:buSzPct val="88000"/>
              <a:buFont typeface="Wingdings" panose="05000000000000000000" pitchFamily="2" charset="2"/>
              <a:buChar char="Ø"/>
            </a:pPr>
            <a:r>
              <a:rPr lang="en-US" sz="3100" dirty="0"/>
              <a:t>Prohibit employees from working for competitors</a:t>
            </a:r>
          </a:p>
          <a:p>
            <a:pPr marL="631825" lvl="1" indent="-401638">
              <a:lnSpc>
                <a:spcPct val="105000"/>
              </a:lnSpc>
              <a:spcAft>
                <a:spcPts val="200"/>
              </a:spcAft>
              <a:buClr>
                <a:schemeClr val="tx1"/>
              </a:buClr>
              <a:buSzPct val="88000"/>
              <a:buFont typeface="Wingdings" panose="05000000000000000000" pitchFamily="2" charset="2"/>
              <a:buChar char="Ø"/>
            </a:pPr>
            <a:r>
              <a:rPr lang="en-US" sz="3100" dirty="0"/>
              <a:t>Ask employees to sign non-disclosure agreements</a:t>
            </a:r>
          </a:p>
          <a:p>
            <a:pPr marL="631825" lvl="1" indent="-401638">
              <a:lnSpc>
                <a:spcPct val="105000"/>
              </a:lnSpc>
              <a:spcAft>
                <a:spcPts val="200"/>
              </a:spcAft>
              <a:buClr>
                <a:schemeClr val="tx1"/>
              </a:buClr>
              <a:buSzPct val="88000"/>
              <a:buFont typeface="Wingdings" panose="05000000000000000000" pitchFamily="2" charset="2"/>
              <a:buChar char="Ø"/>
            </a:pPr>
            <a:r>
              <a:rPr lang="en-US" sz="3100" dirty="0"/>
              <a:t>Require employees to inform company of outside employment (or get permission before securing)</a:t>
            </a:r>
          </a:p>
        </p:txBody>
      </p:sp>
      <p:pic>
        <p:nvPicPr>
          <p:cNvPr id="5" name="Picture 5" descr="C:\Users\NRainforth073\AppData\Local\Microsoft\Windows\Temporary Internet Files\Content.IE5\F2MYUOBR\Diversity_Matters[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24000" y="4100660"/>
            <a:ext cx="9144000" cy="275734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xmlns="" id="{A6D8CB38-2143-104D-A49A-8E1E3B37B8E5}"/>
              </a:ext>
            </a:extLst>
          </p:cNvPr>
          <p:cNvSpPr>
            <a:spLocks noGrp="1"/>
          </p:cNvSpPr>
          <p:nvPr>
            <p:ph type="ftr" sz="quarter" idx="11"/>
          </p:nvPr>
        </p:nvSpPr>
        <p:spPr/>
        <p:txBody>
          <a:bodyPr/>
          <a:lstStyle/>
          <a:p>
            <a:r>
              <a:rPr lang="en-US"/>
              <a:t>DC BAR | September 23, 2019</a:t>
            </a:r>
            <a:endParaRPr lang="en-US" dirty="0"/>
          </a:p>
        </p:txBody>
      </p:sp>
      <p:sp>
        <p:nvSpPr>
          <p:cNvPr id="6" name="Slide Number Placeholder 5">
            <a:extLst>
              <a:ext uri="{FF2B5EF4-FFF2-40B4-BE49-F238E27FC236}">
                <a16:creationId xmlns:a16="http://schemas.microsoft.com/office/drawing/2014/main" xmlns="" id="{313F8A2E-32EE-4547-BAC9-03CFF573C409}"/>
              </a:ext>
            </a:extLst>
          </p:cNvPr>
          <p:cNvSpPr>
            <a:spLocks noGrp="1"/>
          </p:cNvSpPr>
          <p:nvPr>
            <p:ph type="sldNum" sz="quarter" idx="12"/>
          </p:nvPr>
        </p:nvSpPr>
        <p:spPr/>
        <p:txBody>
          <a:bodyPr/>
          <a:lstStyle/>
          <a:p>
            <a:fld id="{45443ECF-A570-C145-ACE8-4C3387E130F4}" type="slidenum">
              <a:rPr lang="en-US" smtClean="0"/>
              <a:pPr/>
              <a:t>65</a:t>
            </a:fld>
            <a:endParaRPr lang="en-US" dirty="0"/>
          </a:p>
        </p:txBody>
      </p:sp>
    </p:spTree>
    <p:extLst>
      <p:ext uri="{BB962C8B-B14F-4D97-AF65-F5344CB8AC3E}">
        <p14:creationId xmlns:p14="http://schemas.microsoft.com/office/powerpoint/2010/main" val="171098205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257" y="261489"/>
            <a:ext cx="8070059" cy="815525"/>
          </a:xfrm>
        </p:spPr>
        <p:txBody>
          <a:bodyPr>
            <a:normAutofit fontScale="90000"/>
          </a:bodyPr>
          <a:lstStyle/>
          <a:p>
            <a:r>
              <a:rPr lang="en-US" sz="5000" dirty="0">
                <a:latin typeface="Helvetica Light"/>
              </a:rPr>
              <a:t>Moonlighting Policies</a:t>
            </a:r>
          </a:p>
        </p:txBody>
      </p:sp>
      <p:sp>
        <p:nvSpPr>
          <p:cNvPr id="3" name="Content Placeholder 2"/>
          <p:cNvSpPr>
            <a:spLocks noGrp="1"/>
          </p:cNvSpPr>
          <p:nvPr>
            <p:ph idx="1"/>
          </p:nvPr>
        </p:nvSpPr>
        <p:spPr>
          <a:xfrm>
            <a:off x="1885897" y="1373669"/>
            <a:ext cx="8170419" cy="2841492"/>
          </a:xfrm>
        </p:spPr>
        <p:txBody>
          <a:bodyPr>
            <a:noAutofit/>
          </a:bodyPr>
          <a:lstStyle/>
          <a:p>
            <a:pPr>
              <a:spcAft>
                <a:spcPts val="600"/>
              </a:spcAft>
            </a:pPr>
            <a:r>
              <a:rPr lang="en-US" sz="2900" u="sng" dirty="0"/>
              <a:t>Essential Elements</a:t>
            </a:r>
            <a:r>
              <a:rPr lang="en-US" sz="3100" dirty="0"/>
              <a:t> </a:t>
            </a:r>
            <a:r>
              <a:rPr lang="en-US" sz="2600" dirty="0">
                <a:solidFill>
                  <a:srgbClr val="29A2AD"/>
                </a:solidFill>
              </a:rPr>
              <a:t>(…</a:t>
            </a:r>
            <a:r>
              <a:rPr lang="en-US" sz="2600" i="1" dirty="0">
                <a:solidFill>
                  <a:srgbClr val="29A2AD"/>
                </a:solidFill>
              </a:rPr>
              <a:t>continued</a:t>
            </a:r>
            <a:r>
              <a:rPr lang="en-US" sz="2600" dirty="0">
                <a:solidFill>
                  <a:srgbClr val="29A2AD"/>
                </a:solidFill>
              </a:rPr>
              <a:t>)</a:t>
            </a:r>
          </a:p>
          <a:p>
            <a:pPr marL="631825" lvl="1" indent="-401638">
              <a:lnSpc>
                <a:spcPct val="97000"/>
              </a:lnSpc>
              <a:spcAft>
                <a:spcPts val="600"/>
              </a:spcAft>
              <a:buClr>
                <a:schemeClr val="tx1"/>
              </a:buClr>
              <a:buSzPct val="88000"/>
              <a:buFont typeface="Wingdings" panose="05000000000000000000" pitchFamily="2" charset="2"/>
              <a:buChar char="Ø"/>
            </a:pPr>
            <a:r>
              <a:rPr lang="en-US" sz="2600" dirty="0"/>
              <a:t>Forbid employees from using company time and resources for outside employment</a:t>
            </a:r>
          </a:p>
          <a:p>
            <a:pPr marL="631825" lvl="1" indent="-401638">
              <a:lnSpc>
                <a:spcPct val="97000"/>
              </a:lnSpc>
              <a:spcAft>
                <a:spcPts val="600"/>
              </a:spcAft>
              <a:buClr>
                <a:schemeClr val="tx1"/>
              </a:buClr>
              <a:buSzPct val="88000"/>
              <a:buFont typeface="Wingdings" panose="05000000000000000000" pitchFamily="2" charset="2"/>
              <a:buChar char="Ø"/>
            </a:pPr>
            <a:r>
              <a:rPr lang="en-US" sz="2600" dirty="0"/>
              <a:t>Apply the policy consistently across the workforce, positions, or departments</a:t>
            </a:r>
          </a:p>
          <a:p>
            <a:pPr marL="631825" lvl="1" indent="-401638">
              <a:lnSpc>
                <a:spcPct val="105000"/>
              </a:lnSpc>
              <a:spcAft>
                <a:spcPts val="200"/>
              </a:spcAft>
              <a:buClr>
                <a:schemeClr val="tx1"/>
              </a:buClr>
              <a:buSzPct val="88000"/>
              <a:buFont typeface="Wingdings" panose="05000000000000000000" pitchFamily="2" charset="2"/>
              <a:buChar char="Ø"/>
            </a:pPr>
            <a:endParaRPr lang="en-US" sz="3100" dirty="0"/>
          </a:p>
        </p:txBody>
      </p:sp>
      <p:pic>
        <p:nvPicPr>
          <p:cNvPr id="5" name="Picture 5" descr="C:\Users\NRainforth073\AppData\Local\Microsoft\Windows\Temporary Internet Files\Content.IE5\F2MYUOBR\Diversity_Matters[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1524000" y="4100660"/>
            <a:ext cx="9144000" cy="2757340"/>
          </a:xfrm>
          <a:prstGeom prst="rect">
            <a:avLst/>
          </a:prstGeom>
          <a:noFill/>
          <a:extLst>
            <a:ext uri="{909E8E84-426E-40DD-AFC4-6F175D3DCCD1}">
              <a14:hiddenFill xmlns:a14="http://schemas.microsoft.com/office/drawing/2010/main">
                <a:solidFill>
                  <a:srgbClr val="FFFFFF"/>
                </a:solidFill>
              </a14:hiddenFill>
            </a:ext>
          </a:extLst>
        </p:spPr>
      </p:pic>
      <p:sp>
        <p:nvSpPr>
          <p:cNvPr id="4" name="Footer Placeholder 3">
            <a:extLst>
              <a:ext uri="{FF2B5EF4-FFF2-40B4-BE49-F238E27FC236}">
                <a16:creationId xmlns:a16="http://schemas.microsoft.com/office/drawing/2014/main" xmlns="" id="{FC967301-E18F-7F45-961B-AABA27AD4EA9}"/>
              </a:ext>
            </a:extLst>
          </p:cNvPr>
          <p:cNvSpPr>
            <a:spLocks noGrp="1"/>
          </p:cNvSpPr>
          <p:nvPr>
            <p:ph type="ftr" sz="quarter" idx="11"/>
          </p:nvPr>
        </p:nvSpPr>
        <p:spPr/>
        <p:txBody>
          <a:bodyPr/>
          <a:lstStyle/>
          <a:p>
            <a:r>
              <a:rPr lang="en-US"/>
              <a:t>DC BAR | September 23, 2019</a:t>
            </a:r>
            <a:endParaRPr lang="en-US" dirty="0"/>
          </a:p>
        </p:txBody>
      </p:sp>
      <p:sp>
        <p:nvSpPr>
          <p:cNvPr id="6" name="Slide Number Placeholder 5">
            <a:extLst>
              <a:ext uri="{FF2B5EF4-FFF2-40B4-BE49-F238E27FC236}">
                <a16:creationId xmlns:a16="http://schemas.microsoft.com/office/drawing/2014/main" xmlns="" id="{A140D178-E8A1-664C-93B0-E7312F70F7DF}"/>
              </a:ext>
            </a:extLst>
          </p:cNvPr>
          <p:cNvSpPr>
            <a:spLocks noGrp="1"/>
          </p:cNvSpPr>
          <p:nvPr>
            <p:ph type="sldNum" sz="quarter" idx="12"/>
          </p:nvPr>
        </p:nvSpPr>
        <p:spPr/>
        <p:txBody>
          <a:bodyPr/>
          <a:lstStyle/>
          <a:p>
            <a:fld id="{45443ECF-A570-C145-ACE8-4C3387E130F4}" type="slidenum">
              <a:rPr lang="en-US" smtClean="0"/>
              <a:pPr/>
              <a:t>66</a:t>
            </a:fld>
            <a:endParaRPr lang="en-US" dirty="0"/>
          </a:p>
        </p:txBody>
      </p:sp>
    </p:spTree>
    <p:extLst>
      <p:ext uri="{BB962C8B-B14F-4D97-AF65-F5344CB8AC3E}">
        <p14:creationId xmlns:p14="http://schemas.microsoft.com/office/powerpoint/2010/main" val="166938186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a:spLocks noGrp="1"/>
          </p:cNvSpPr>
          <p:nvPr>
            <p:ph type="title"/>
          </p:nvPr>
        </p:nvSpPr>
        <p:spPr>
          <a:xfrm>
            <a:off x="1986257" y="261489"/>
            <a:ext cx="8070059" cy="815525"/>
          </a:xfrm>
        </p:spPr>
        <p:txBody>
          <a:bodyPr>
            <a:normAutofit fontScale="90000"/>
          </a:bodyPr>
          <a:lstStyle/>
          <a:p>
            <a:r>
              <a:rPr lang="en-US" sz="5000" dirty="0">
                <a:latin typeface="Helvetica Light"/>
              </a:rPr>
              <a:t>Moonlighting Policies</a:t>
            </a:r>
          </a:p>
        </p:txBody>
      </p:sp>
      <p:sp>
        <p:nvSpPr>
          <p:cNvPr id="3" name="Content Placeholder 2"/>
          <p:cNvSpPr>
            <a:spLocks noGrp="1"/>
          </p:cNvSpPr>
          <p:nvPr>
            <p:ph idx="1"/>
          </p:nvPr>
        </p:nvSpPr>
        <p:spPr>
          <a:xfrm>
            <a:off x="1870700" y="1348861"/>
            <a:ext cx="8301171" cy="4728553"/>
          </a:xfrm>
        </p:spPr>
        <p:txBody>
          <a:bodyPr>
            <a:noAutofit/>
          </a:bodyPr>
          <a:lstStyle/>
          <a:p>
            <a:pPr>
              <a:spcAft>
                <a:spcPts val="200"/>
              </a:spcAft>
            </a:pPr>
            <a:r>
              <a:rPr lang="en-US" sz="3000" dirty="0"/>
              <a:t>Additional Ideas:</a:t>
            </a:r>
          </a:p>
          <a:p>
            <a:pPr marL="803275" lvl="1" indent="-395288">
              <a:lnSpc>
                <a:spcPct val="95000"/>
              </a:lnSpc>
              <a:spcAft>
                <a:spcPts val="600"/>
              </a:spcAft>
              <a:buClr>
                <a:schemeClr val="tx1"/>
              </a:buClr>
              <a:buSzPct val="88000"/>
              <a:buFont typeface="Wingdings" panose="05000000000000000000" pitchFamily="2" charset="2"/>
              <a:buChar char="Ø"/>
            </a:pPr>
            <a:r>
              <a:rPr lang="en-US" sz="2700" dirty="0"/>
              <a:t>Offer letter can state number of hours per week employee is expected to work </a:t>
            </a:r>
          </a:p>
          <a:p>
            <a:pPr marL="803275" lvl="1" indent="-395288">
              <a:lnSpc>
                <a:spcPct val="95000"/>
              </a:lnSpc>
              <a:spcAft>
                <a:spcPts val="600"/>
              </a:spcAft>
              <a:buClr>
                <a:schemeClr val="tx1"/>
              </a:buClr>
              <a:buSzPct val="88000"/>
              <a:buFont typeface="Wingdings" panose="05000000000000000000" pitchFamily="2" charset="2"/>
              <a:buChar char="Ø"/>
            </a:pPr>
            <a:r>
              <a:rPr lang="en-US" sz="2700" dirty="0"/>
              <a:t>Include hours of business in employee handbook</a:t>
            </a:r>
          </a:p>
          <a:p>
            <a:pPr marL="803275" lvl="1" indent="-395288">
              <a:lnSpc>
                <a:spcPct val="95000"/>
              </a:lnSpc>
              <a:spcAft>
                <a:spcPts val="600"/>
              </a:spcAft>
              <a:buClr>
                <a:schemeClr val="tx1"/>
              </a:buClr>
              <a:buSzPct val="88000"/>
              <a:buFont typeface="Wingdings" panose="05000000000000000000" pitchFamily="2" charset="2"/>
              <a:buChar char="Ø"/>
            </a:pPr>
            <a:r>
              <a:rPr lang="en-US" sz="2700" dirty="0"/>
              <a:t>Monitor employee’s job performance to avoid negative consequences from moonlighting</a:t>
            </a:r>
          </a:p>
          <a:p>
            <a:pPr marL="803275" lvl="1" indent="-395288">
              <a:lnSpc>
                <a:spcPct val="95000"/>
              </a:lnSpc>
              <a:buClr>
                <a:schemeClr val="tx1"/>
              </a:buClr>
              <a:buSzPct val="88000"/>
              <a:buFont typeface="Wingdings" panose="05000000000000000000" pitchFamily="2" charset="2"/>
              <a:buChar char="Ø"/>
            </a:pPr>
            <a:r>
              <a:rPr lang="en-US" sz="2700" dirty="0">
                <a:solidFill>
                  <a:srgbClr val="C00000"/>
                </a:solidFill>
              </a:rPr>
              <a:t>Red flag:</a:t>
            </a:r>
            <a:r>
              <a:rPr lang="en-US" sz="2700" dirty="0"/>
              <a:t> Watch out for employees who moonlight while on medical leave from primary employer</a:t>
            </a:r>
          </a:p>
        </p:txBody>
      </p:sp>
      <p:sp>
        <p:nvSpPr>
          <p:cNvPr id="2" name="Footer Placeholder 1">
            <a:extLst>
              <a:ext uri="{FF2B5EF4-FFF2-40B4-BE49-F238E27FC236}">
                <a16:creationId xmlns:a16="http://schemas.microsoft.com/office/drawing/2014/main" xmlns="" id="{96A2583E-0F2E-BA4C-83BC-BDC70AF32609}"/>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649E748B-2E60-6F4D-B786-B7C526FEC173}"/>
              </a:ext>
            </a:extLst>
          </p:cNvPr>
          <p:cNvSpPr>
            <a:spLocks noGrp="1"/>
          </p:cNvSpPr>
          <p:nvPr>
            <p:ph type="sldNum" sz="quarter" idx="12"/>
          </p:nvPr>
        </p:nvSpPr>
        <p:spPr/>
        <p:txBody>
          <a:bodyPr/>
          <a:lstStyle/>
          <a:p>
            <a:fld id="{45443ECF-A570-C145-ACE8-4C3387E130F4}" type="slidenum">
              <a:rPr lang="en-US" smtClean="0"/>
              <a:pPr/>
              <a:t>67</a:t>
            </a:fld>
            <a:endParaRPr lang="en-US" dirty="0"/>
          </a:p>
        </p:txBody>
      </p:sp>
    </p:spTree>
    <p:extLst>
      <p:ext uri="{BB962C8B-B14F-4D97-AF65-F5344CB8AC3E}">
        <p14:creationId xmlns:p14="http://schemas.microsoft.com/office/powerpoint/2010/main" val="4271065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794" y="289769"/>
            <a:ext cx="8436989" cy="815525"/>
          </a:xfrm>
        </p:spPr>
        <p:txBody>
          <a:bodyPr/>
          <a:lstStyle/>
          <a:p>
            <a:r>
              <a:rPr lang="en-US" sz="4700" dirty="0">
                <a:latin typeface="Helvetica Light"/>
              </a:rPr>
              <a:t>Sample Moonlighting Policy</a:t>
            </a:r>
          </a:p>
        </p:txBody>
      </p:sp>
      <p:sp>
        <p:nvSpPr>
          <p:cNvPr id="8" name="Rectangle 3"/>
          <p:cNvSpPr txBox="1">
            <a:spLocks noChangeArrowheads="1"/>
          </p:cNvSpPr>
          <p:nvPr/>
        </p:nvSpPr>
        <p:spPr>
          <a:xfrm>
            <a:off x="1003500" y="1817649"/>
            <a:ext cx="7543800" cy="3646449"/>
          </a:xfrm>
          <a:prstGeom prst="rect">
            <a:avLst/>
          </a:prstGeom>
          <a:ln>
            <a:solidFill>
              <a:srgbClr val="5A969C"/>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119063" lvl="1" indent="0">
              <a:spcAft>
                <a:spcPts val="1200"/>
              </a:spcAft>
              <a:buNone/>
            </a:pPr>
            <a:r>
              <a:rPr lang="en-US" sz="2550" i="1" dirty="0">
                <a:solidFill>
                  <a:prstClr val="black"/>
                </a:solidFill>
                <a:latin typeface="Helvetica Light"/>
              </a:rPr>
              <a:t>Employees may hold outside jobs as long as they meet the performance standards of their job with Company and their jobs do not pose an actual or apparent conflict of interest with their employment at Company. Job performance standards will not be relaxed for individuals working another job and employees will be subject to Company’s scheduling demands, regardless of any outside work requirements. . . . </a:t>
            </a:r>
            <a:endParaRPr lang="en-US" sz="2550" dirty="0">
              <a:solidFill>
                <a:prstClr val="black"/>
              </a:solidFill>
              <a:latin typeface="Helvetica Light"/>
            </a:endParaRPr>
          </a:p>
        </p:txBody>
      </p:sp>
      <p:sp>
        <p:nvSpPr>
          <p:cNvPr id="9" name="TextBox 8"/>
          <p:cNvSpPr txBox="1"/>
          <p:nvPr/>
        </p:nvSpPr>
        <p:spPr>
          <a:xfrm>
            <a:off x="8547300" y="4825737"/>
            <a:ext cx="736099" cy="1169551"/>
          </a:xfrm>
          <a:prstGeom prst="rect">
            <a:avLst/>
          </a:prstGeom>
          <a:noFill/>
        </p:spPr>
        <p:txBody>
          <a:bodyPr wrap="none" rtlCol="0">
            <a:spAutoFit/>
          </a:bodyPr>
          <a:lstStyle/>
          <a:p>
            <a:pPr>
              <a:lnSpc>
                <a:spcPts val="8400"/>
              </a:lnSpc>
            </a:pPr>
            <a:r>
              <a:rPr lang="en-US" sz="8600" b="1" i="1" dirty="0">
                <a:solidFill>
                  <a:srgbClr val="5A969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463827" y="1262163"/>
            <a:ext cx="830677" cy="1415772"/>
          </a:xfrm>
          <a:prstGeom prst="rect">
            <a:avLst/>
          </a:prstGeom>
          <a:noFill/>
        </p:spPr>
        <p:txBody>
          <a:bodyPr wrap="none" rtlCol="0">
            <a:spAutoFit/>
          </a:bodyPr>
          <a:lstStyle/>
          <a:p>
            <a:r>
              <a:rPr lang="en-US" sz="8600" b="1" i="1" dirty="0">
                <a:solidFill>
                  <a:srgbClr val="5A969C"/>
                </a:solidFill>
                <a:cs typeface="Times New Roman" panose="02020603050405020304" pitchFamily="18" charset="0"/>
              </a:rPr>
              <a:t>“</a:t>
            </a:r>
          </a:p>
        </p:txBody>
      </p:sp>
      <p:sp>
        <p:nvSpPr>
          <p:cNvPr id="3" name="Footer Placeholder 2">
            <a:extLst>
              <a:ext uri="{FF2B5EF4-FFF2-40B4-BE49-F238E27FC236}">
                <a16:creationId xmlns:a16="http://schemas.microsoft.com/office/drawing/2014/main" xmlns="" id="{B18342EA-00DE-DC46-94AD-E2707192488A}"/>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DCDF86FE-3B7F-124F-A395-574FF4EEFB24}"/>
              </a:ext>
            </a:extLst>
          </p:cNvPr>
          <p:cNvSpPr>
            <a:spLocks noGrp="1"/>
          </p:cNvSpPr>
          <p:nvPr>
            <p:ph type="sldNum" sz="quarter" idx="12"/>
          </p:nvPr>
        </p:nvSpPr>
        <p:spPr/>
        <p:txBody>
          <a:bodyPr/>
          <a:lstStyle/>
          <a:p>
            <a:fld id="{45443ECF-A570-C145-ACE8-4C3387E130F4}" type="slidenum">
              <a:rPr lang="en-US" smtClean="0"/>
              <a:pPr/>
              <a:t>68</a:t>
            </a:fld>
            <a:endParaRPr lang="en-US" dirty="0"/>
          </a:p>
        </p:txBody>
      </p:sp>
    </p:spTree>
    <p:extLst>
      <p:ext uri="{BB962C8B-B14F-4D97-AF65-F5344CB8AC3E}">
        <p14:creationId xmlns:p14="http://schemas.microsoft.com/office/powerpoint/2010/main" val="14899249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794" y="289769"/>
            <a:ext cx="8436989" cy="815525"/>
          </a:xfrm>
        </p:spPr>
        <p:txBody>
          <a:bodyPr/>
          <a:lstStyle/>
          <a:p>
            <a:r>
              <a:rPr lang="en-US" sz="4700" dirty="0">
                <a:latin typeface="Helvetica Light"/>
              </a:rPr>
              <a:t>Sample Moonlighting Policy</a:t>
            </a:r>
          </a:p>
        </p:txBody>
      </p:sp>
      <p:sp>
        <p:nvSpPr>
          <p:cNvPr id="8" name="Rectangle 3"/>
          <p:cNvSpPr txBox="1">
            <a:spLocks noChangeArrowheads="1"/>
          </p:cNvSpPr>
          <p:nvPr/>
        </p:nvSpPr>
        <p:spPr>
          <a:xfrm>
            <a:off x="1401065" y="1676133"/>
            <a:ext cx="7543800" cy="3646449"/>
          </a:xfrm>
          <a:prstGeom prst="rect">
            <a:avLst/>
          </a:prstGeom>
          <a:ln>
            <a:solidFill>
              <a:srgbClr val="5A969C"/>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5563" lvl="1" indent="0">
              <a:spcAft>
                <a:spcPts val="1200"/>
              </a:spcAft>
              <a:buNone/>
            </a:pPr>
            <a:r>
              <a:rPr lang="en-US" sz="2400" i="1" dirty="0">
                <a:solidFill>
                  <a:srgbClr val="29A2AD"/>
                </a:solidFill>
                <a:latin typeface="Helvetica Light"/>
              </a:rPr>
              <a:t>(con’t)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a:t>
            </a:r>
            <a:r>
              <a:rPr lang="en-US" sz="2000" i="1" dirty="0">
                <a:solidFill>
                  <a:prstClr val="black"/>
                </a:solidFill>
                <a:latin typeface="Helvetica Light"/>
              </a:rPr>
              <a:t> </a:t>
            </a:r>
            <a:r>
              <a:rPr lang="en-US" sz="2550" i="1" dirty="0">
                <a:solidFill>
                  <a:prstClr val="black"/>
                </a:solidFill>
                <a:latin typeface="Helvetica Light"/>
              </a:rPr>
              <a:t>Company may require an employee to terminate any outside employment if the Company determines that the outside work: interferes with his or her performance; compromises or appears to compromise his/her ability to act in Company’s best interests or to comply with Company policies; requires the employee to use confidential information or the Company’s assets; or otherwise creates the appearance of impropriety.</a:t>
            </a:r>
          </a:p>
          <a:p>
            <a:pPr marL="119063" lvl="1" indent="0">
              <a:spcAft>
                <a:spcPts val="1200"/>
              </a:spcAft>
              <a:buNone/>
            </a:pPr>
            <a:r>
              <a:rPr lang="en-US" sz="2550" i="1" dirty="0">
                <a:solidFill>
                  <a:prstClr val="black"/>
                </a:solidFill>
                <a:latin typeface="Helvetica Light"/>
              </a:rPr>
              <a:t> </a:t>
            </a:r>
            <a:endParaRPr lang="en-US" sz="2550" dirty="0">
              <a:solidFill>
                <a:prstClr val="black"/>
              </a:solidFill>
              <a:latin typeface="Helvetica Light"/>
            </a:endParaRPr>
          </a:p>
        </p:txBody>
      </p:sp>
      <p:sp>
        <p:nvSpPr>
          <p:cNvPr id="9" name="TextBox 8"/>
          <p:cNvSpPr txBox="1"/>
          <p:nvPr/>
        </p:nvSpPr>
        <p:spPr>
          <a:xfrm>
            <a:off x="8576816" y="4708516"/>
            <a:ext cx="736099" cy="1169551"/>
          </a:xfrm>
          <a:prstGeom prst="rect">
            <a:avLst/>
          </a:prstGeom>
          <a:noFill/>
        </p:spPr>
        <p:txBody>
          <a:bodyPr wrap="none" rtlCol="0">
            <a:spAutoFit/>
          </a:bodyPr>
          <a:lstStyle/>
          <a:p>
            <a:pPr>
              <a:lnSpc>
                <a:spcPts val="8400"/>
              </a:lnSpc>
            </a:pPr>
            <a:r>
              <a:rPr lang="en-US" sz="8600" b="1" i="1" dirty="0">
                <a:solidFill>
                  <a:srgbClr val="5A969C"/>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861392" y="1120647"/>
            <a:ext cx="830677" cy="1415772"/>
          </a:xfrm>
          <a:prstGeom prst="rect">
            <a:avLst/>
          </a:prstGeom>
          <a:noFill/>
        </p:spPr>
        <p:txBody>
          <a:bodyPr wrap="none" rtlCol="0">
            <a:spAutoFit/>
          </a:bodyPr>
          <a:lstStyle/>
          <a:p>
            <a:r>
              <a:rPr lang="en-US" sz="8600" b="1" i="1" dirty="0">
                <a:solidFill>
                  <a:srgbClr val="5A969C"/>
                </a:solidFill>
                <a:cs typeface="Times New Roman" panose="02020603050405020304" pitchFamily="18" charset="0"/>
              </a:rPr>
              <a:t>“</a:t>
            </a:r>
          </a:p>
        </p:txBody>
      </p:sp>
      <p:sp>
        <p:nvSpPr>
          <p:cNvPr id="3" name="Footer Placeholder 2">
            <a:extLst>
              <a:ext uri="{FF2B5EF4-FFF2-40B4-BE49-F238E27FC236}">
                <a16:creationId xmlns:a16="http://schemas.microsoft.com/office/drawing/2014/main" xmlns="" id="{98674A22-A3D9-0044-BAB2-2E818D738128}"/>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83A06CE0-62FA-6645-9457-811BC25BC7C3}"/>
              </a:ext>
            </a:extLst>
          </p:cNvPr>
          <p:cNvSpPr>
            <a:spLocks noGrp="1"/>
          </p:cNvSpPr>
          <p:nvPr>
            <p:ph type="sldNum" sz="quarter" idx="12"/>
          </p:nvPr>
        </p:nvSpPr>
        <p:spPr/>
        <p:txBody>
          <a:bodyPr/>
          <a:lstStyle/>
          <a:p>
            <a:fld id="{45443ECF-A570-C145-ACE8-4C3387E130F4}" type="slidenum">
              <a:rPr lang="en-US" smtClean="0"/>
              <a:pPr/>
              <a:t>69</a:t>
            </a:fld>
            <a:endParaRPr lang="en-US" dirty="0"/>
          </a:p>
        </p:txBody>
      </p:sp>
    </p:spTree>
    <p:extLst>
      <p:ext uri="{BB962C8B-B14F-4D97-AF65-F5344CB8AC3E}">
        <p14:creationId xmlns:p14="http://schemas.microsoft.com/office/powerpoint/2010/main" val="15097980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Political Activity</a:t>
            </a:r>
          </a:p>
        </p:txBody>
      </p:sp>
      <p:sp>
        <p:nvSpPr>
          <p:cNvPr id="3" name="Content Placeholder 2"/>
          <p:cNvSpPr>
            <a:spLocks noGrp="1"/>
          </p:cNvSpPr>
          <p:nvPr>
            <p:ph idx="1"/>
          </p:nvPr>
        </p:nvSpPr>
        <p:spPr/>
        <p:txBody>
          <a:bodyPr/>
          <a:lstStyle/>
          <a:p>
            <a:r>
              <a:rPr lang="en-US" i="1" dirty="0"/>
              <a:t>Citizens United </a:t>
            </a:r>
            <a:r>
              <a:rPr lang="en-US" dirty="0"/>
              <a:t>at Work</a:t>
            </a:r>
          </a:p>
          <a:p>
            <a:r>
              <a:rPr lang="en-US" dirty="0"/>
              <a:t>2010 Supreme Court decision that held that corporations have a First Amendment Right to make independent political expenditures.</a:t>
            </a:r>
          </a:p>
          <a:p>
            <a:r>
              <a:rPr lang="en-US" dirty="0"/>
              <a:t>Freed corporations to communicated political </a:t>
            </a:r>
            <a:r>
              <a:rPr lang="en-US" dirty="0" smtClean="0"/>
              <a:t>decisions </a:t>
            </a:r>
            <a:r>
              <a:rPr lang="en-US" dirty="0"/>
              <a:t>to the public and, arguably, their employees.</a:t>
            </a:r>
          </a:p>
          <a:p>
            <a:r>
              <a:rPr lang="en-US" dirty="0"/>
              <a:t>Citizens United arguably created a hole through which employers may be able to legally require their employees to participate in their </a:t>
            </a:r>
            <a:r>
              <a:rPr lang="en-US"/>
              <a:t>political </a:t>
            </a:r>
            <a:r>
              <a:rPr lang="en-US" smtClean="0"/>
              <a:t>activities</a:t>
            </a:r>
            <a:r>
              <a:rPr lang="en-US" dirty="0"/>
              <a:t>.</a:t>
            </a:r>
          </a:p>
          <a:p>
            <a:r>
              <a:rPr lang="en-US" dirty="0"/>
              <a:t>Example:  conditioning employment upon attending a political rally.</a:t>
            </a:r>
          </a:p>
          <a:p>
            <a:r>
              <a:rPr lang="en-US" dirty="0"/>
              <a:t>Example:   requiring employees to listen to an employer’s political views.</a:t>
            </a:r>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7</a:t>
            </a:fld>
            <a:endParaRPr lang="en-US" dirty="0"/>
          </a:p>
        </p:txBody>
      </p:sp>
    </p:spTree>
    <p:extLst>
      <p:ext uri="{BB962C8B-B14F-4D97-AF65-F5344CB8AC3E}">
        <p14:creationId xmlns:p14="http://schemas.microsoft.com/office/powerpoint/2010/main" val="327359314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02794" y="289769"/>
            <a:ext cx="8436989" cy="815525"/>
          </a:xfrm>
        </p:spPr>
        <p:txBody>
          <a:bodyPr/>
          <a:lstStyle/>
          <a:p>
            <a:r>
              <a:rPr lang="en-US" sz="4700" dirty="0">
                <a:latin typeface="Helvetica Light"/>
              </a:rPr>
              <a:t>Sample Moonlighting Policy</a:t>
            </a:r>
          </a:p>
        </p:txBody>
      </p:sp>
      <p:sp>
        <p:nvSpPr>
          <p:cNvPr id="8" name="Rectangle 3"/>
          <p:cNvSpPr txBox="1">
            <a:spLocks noChangeArrowheads="1"/>
          </p:cNvSpPr>
          <p:nvPr/>
        </p:nvSpPr>
        <p:spPr>
          <a:xfrm>
            <a:off x="1321552" y="1828801"/>
            <a:ext cx="7543800" cy="2743201"/>
          </a:xfrm>
          <a:prstGeom prst="rect">
            <a:avLst/>
          </a:prstGeom>
          <a:ln>
            <a:solidFill>
              <a:srgbClr val="0070C0"/>
            </a:solidFill>
          </a:ln>
        </p:spPr>
        <p:txBody>
          <a:bodyPr vert="horz" lIns="91440" tIns="45720" rIns="91440" bIns="0" rtlCol="0">
            <a:noAutofit/>
          </a:bodyPr>
          <a:lstStyle>
            <a:lvl1pPr marL="342900" indent="-342900" algn="l" defTabSz="914400" rtl="0" eaLnBrk="1" latinLnBrk="0" hangingPunct="1">
              <a:spcBef>
                <a:spcPct val="20000"/>
              </a:spcBef>
              <a:buSzPct val="94000"/>
              <a:buFont typeface="Arial" pitchFamily="34" charset="0"/>
              <a:buChar char="•"/>
              <a:defRPr sz="2800" b="1" kern="1200">
                <a:solidFill>
                  <a:schemeClr val="tx1"/>
                </a:solidFill>
                <a:latin typeface="+mn-lt"/>
                <a:ea typeface="+mn-ea"/>
                <a:cs typeface="+mn-cs"/>
              </a:defRPr>
            </a:lvl1pPr>
            <a:lvl2pPr marL="742950" indent="-285750" algn="l" defTabSz="914400" rtl="0" eaLnBrk="1" latinLnBrk="0" hangingPunct="1">
              <a:spcBef>
                <a:spcPct val="20000"/>
              </a:spcBef>
              <a:buSzPct val="78000"/>
              <a:buFont typeface="Wingdings" panose="05000000000000000000" pitchFamily="2" charset="2"/>
              <a:buChar char="Ø"/>
              <a:defRPr sz="2600" kern="1200" baseline="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2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5563" lvl="1" indent="0">
              <a:spcAft>
                <a:spcPts val="1200"/>
              </a:spcAft>
              <a:buNone/>
            </a:pPr>
            <a:r>
              <a:rPr lang="en-US" sz="3200" i="1" dirty="0">
                <a:solidFill>
                  <a:prstClr val="black"/>
                </a:solidFill>
                <a:latin typeface="Helvetica Light"/>
              </a:rPr>
              <a:t>Because we want our employees well-rested and focused on their work for us, outside employment of any type is discouraged and must be approved by a division or corporate manager.</a:t>
            </a:r>
          </a:p>
          <a:p>
            <a:pPr marL="119063" lvl="1" indent="0">
              <a:spcAft>
                <a:spcPts val="1200"/>
              </a:spcAft>
              <a:buNone/>
            </a:pPr>
            <a:r>
              <a:rPr lang="en-US" sz="2550" i="1" dirty="0">
                <a:solidFill>
                  <a:prstClr val="black"/>
                </a:solidFill>
                <a:latin typeface="Helvetica Light"/>
              </a:rPr>
              <a:t> </a:t>
            </a:r>
            <a:endParaRPr lang="en-US" sz="2550" dirty="0">
              <a:solidFill>
                <a:prstClr val="black"/>
              </a:solidFill>
              <a:latin typeface="Helvetica Light"/>
            </a:endParaRPr>
          </a:p>
        </p:txBody>
      </p:sp>
      <p:sp>
        <p:nvSpPr>
          <p:cNvPr id="9" name="TextBox 8"/>
          <p:cNvSpPr txBox="1"/>
          <p:nvPr/>
        </p:nvSpPr>
        <p:spPr>
          <a:xfrm>
            <a:off x="8456762" y="3957936"/>
            <a:ext cx="736099" cy="1169551"/>
          </a:xfrm>
          <a:prstGeom prst="rect">
            <a:avLst/>
          </a:prstGeom>
          <a:noFill/>
        </p:spPr>
        <p:txBody>
          <a:bodyPr wrap="none" rtlCol="0">
            <a:spAutoFit/>
          </a:bodyPr>
          <a:lstStyle/>
          <a:p>
            <a:pPr>
              <a:lnSpc>
                <a:spcPts val="8400"/>
              </a:lnSpc>
            </a:pPr>
            <a:r>
              <a:rPr lang="en-US" sz="8600" b="1" i="1" dirty="0">
                <a:solidFill>
                  <a:srgbClr val="0070C0"/>
                </a:solidFill>
                <a:latin typeface="Times New Roman" panose="02020603050405020304" pitchFamily="18" charset="0"/>
                <a:cs typeface="Times New Roman" panose="02020603050405020304" pitchFamily="18" charset="0"/>
              </a:rPr>
              <a:t>”</a:t>
            </a:r>
          </a:p>
        </p:txBody>
      </p:sp>
      <p:sp>
        <p:nvSpPr>
          <p:cNvPr id="10" name="TextBox 9"/>
          <p:cNvSpPr txBox="1"/>
          <p:nvPr/>
        </p:nvSpPr>
        <p:spPr>
          <a:xfrm>
            <a:off x="781879" y="1273315"/>
            <a:ext cx="830677" cy="1415772"/>
          </a:xfrm>
          <a:prstGeom prst="rect">
            <a:avLst/>
          </a:prstGeom>
          <a:noFill/>
        </p:spPr>
        <p:txBody>
          <a:bodyPr wrap="none" rtlCol="0">
            <a:spAutoFit/>
          </a:bodyPr>
          <a:lstStyle/>
          <a:p>
            <a:r>
              <a:rPr lang="en-US" sz="8600" b="1" i="1" dirty="0">
                <a:solidFill>
                  <a:srgbClr val="0070C0"/>
                </a:solidFill>
                <a:cs typeface="Times New Roman" panose="02020603050405020304" pitchFamily="18" charset="0"/>
              </a:rPr>
              <a:t>“</a:t>
            </a:r>
          </a:p>
        </p:txBody>
      </p:sp>
      <p:sp>
        <p:nvSpPr>
          <p:cNvPr id="3" name="Footer Placeholder 2">
            <a:extLst>
              <a:ext uri="{FF2B5EF4-FFF2-40B4-BE49-F238E27FC236}">
                <a16:creationId xmlns:a16="http://schemas.microsoft.com/office/drawing/2014/main" xmlns="" id="{244AB331-51E8-5246-A5E5-ADE3400E8BE9}"/>
              </a:ext>
            </a:extLst>
          </p:cNvPr>
          <p:cNvSpPr>
            <a:spLocks noGrp="1"/>
          </p:cNvSpPr>
          <p:nvPr>
            <p:ph type="ftr" sz="quarter" idx="11"/>
          </p:nvPr>
        </p:nvSpPr>
        <p:spPr/>
        <p:txBody>
          <a:bodyPr/>
          <a:lstStyle/>
          <a:p>
            <a:r>
              <a:rPr lang="en-US"/>
              <a:t>DC BAR | September 23, 2019</a:t>
            </a:r>
            <a:endParaRPr lang="en-US" dirty="0"/>
          </a:p>
        </p:txBody>
      </p:sp>
      <p:sp>
        <p:nvSpPr>
          <p:cNvPr id="4" name="Slide Number Placeholder 3">
            <a:extLst>
              <a:ext uri="{FF2B5EF4-FFF2-40B4-BE49-F238E27FC236}">
                <a16:creationId xmlns:a16="http://schemas.microsoft.com/office/drawing/2014/main" xmlns="" id="{7419C1A4-2CD8-EF41-AD3C-5149927D1545}"/>
              </a:ext>
            </a:extLst>
          </p:cNvPr>
          <p:cNvSpPr>
            <a:spLocks noGrp="1"/>
          </p:cNvSpPr>
          <p:nvPr>
            <p:ph type="sldNum" sz="quarter" idx="12"/>
          </p:nvPr>
        </p:nvSpPr>
        <p:spPr/>
        <p:txBody>
          <a:bodyPr/>
          <a:lstStyle/>
          <a:p>
            <a:fld id="{45443ECF-A570-C145-ACE8-4C3387E130F4}" type="slidenum">
              <a:rPr lang="en-US" smtClean="0"/>
              <a:pPr/>
              <a:t>70</a:t>
            </a:fld>
            <a:endParaRPr lang="en-US" dirty="0"/>
          </a:p>
        </p:txBody>
      </p:sp>
    </p:spTree>
    <p:extLst>
      <p:ext uri="{BB962C8B-B14F-4D97-AF65-F5344CB8AC3E}">
        <p14:creationId xmlns:p14="http://schemas.microsoft.com/office/powerpoint/2010/main" val="50876767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259" y="252061"/>
            <a:ext cx="8070059" cy="815525"/>
          </a:xfrm>
        </p:spPr>
        <p:txBody>
          <a:bodyPr>
            <a:normAutofit fontScale="90000"/>
          </a:bodyPr>
          <a:lstStyle/>
          <a:p>
            <a:r>
              <a:rPr lang="en-US" sz="5200" dirty="0">
                <a:latin typeface="Helvetica Light"/>
              </a:rPr>
              <a:t>Overview of Statutes</a:t>
            </a:r>
          </a:p>
        </p:txBody>
      </p:sp>
      <p:sp>
        <p:nvSpPr>
          <p:cNvPr id="3" name="Content Placeholder 2"/>
          <p:cNvSpPr>
            <a:spLocks noGrp="1"/>
          </p:cNvSpPr>
          <p:nvPr>
            <p:ph idx="1"/>
          </p:nvPr>
        </p:nvSpPr>
        <p:spPr>
          <a:xfrm>
            <a:off x="786957" y="1271789"/>
            <a:ext cx="8150037" cy="3905771"/>
          </a:xfrm>
        </p:spPr>
        <p:txBody>
          <a:bodyPr>
            <a:noAutofit/>
          </a:bodyPr>
          <a:lstStyle/>
          <a:p>
            <a:pPr marL="401638" indent="-285750">
              <a:lnSpc>
                <a:spcPct val="94000"/>
              </a:lnSpc>
            </a:pPr>
            <a:r>
              <a:rPr lang="en-US" sz="2500" dirty="0"/>
              <a:t>Maryland, Virginia &amp; D.C. have each adopted the model Uniform Trade Secrets Act, with slight modifications:</a:t>
            </a:r>
          </a:p>
        </p:txBody>
      </p:sp>
      <p:pic>
        <p:nvPicPr>
          <p:cNvPr id="4" name="Picture 2" descr="C:\Users\NRainforth073\AppData\Local\Microsoft\Windows\Temporary Internet Files\Content.IE5\3ROJB8W9\education-books[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634599" y="2202493"/>
            <a:ext cx="3753547" cy="2666353"/>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786956" y="2524078"/>
            <a:ext cx="4702676" cy="352654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1363" lvl="1" indent="-395288">
              <a:lnSpc>
                <a:spcPct val="95000"/>
              </a:lnSpc>
              <a:spcAft>
                <a:spcPts val="600"/>
              </a:spcAft>
              <a:buClr>
                <a:schemeClr val="tx1"/>
              </a:buClr>
              <a:buSzPct val="87000"/>
              <a:buFont typeface="Wingdings" panose="05000000000000000000" pitchFamily="2" charset="2"/>
              <a:buChar char="Ø"/>
            </a:pPr>
            <a:r>
              <a:rPr lang="en-US" sz="2400" dirty="0"/>
              <a:t>Maryland Uniform Trade Secrets Act (MUTSA), </a:t>
            </a:r>
            <a:r>
              <a:rPr lang="en-US" sz="2200" cap="small" dirty="0">
                <a:solidFill>
                  <a:srgbClr val="29A2AD"/>
                </a:solidFill>
              </a:rPr>
              <a:t>Md. Comm. Law </a:t>
            </a:r>
            <a:r>
              <a:rPr lang="en-US" sz="2200" dirty="0">
                <a:solidFill>
                  <a:srgbClr val="29A2AD"/>
                </a:solidFill>
              </a:rPr>
              <a:t>§ 11-1201, </a:t>
            </a:r>
            <a:r>
              <a:rPr lang="en-US" sz="2200" i="1" dirty="0">
                <a:solidFill>
                  <a:srgbClr val="29A2AD"/>
                </a:solidFill>
              </a:rPr>
              <a:t>et seq</a:t>
            </a:r>
            <a:r>
              <a:rPr lang="en-US" sz="2200" dirty="0"/>
              <a:t>.</a:t>
            </a:r>
          </a:p>
          <a:p>
            <a:pPr marL="741363" lvl="1" indent="-395288">
              <a:lnSpc>
                <a:spcPct val="95000"/>
              </a:lnSpc>
              <a:spcAft>
                <a:spcPts val="600"/>
              </a:spcAft>
              <a:buClr>
                <a:schemeClr val="tx1"/>
              </a:buClr>
              <a:buSzPct val="87000"/>
              <a:buFont typeface="Wingdings" panose="05000000000000000000" pitchFamily="2" charset="2"/>
              <a:buChar char="Ø"/>
            </a:pPr>
            <a:r>
              <a:rPr lang="en-US" sz="2400" dirty="0"/>
              <a:t>Virginia Uniform Trade Secrets Act (VUTSA), </a:t>
            </a:r>
            <a:r>
              <a:rPr lang="en-US" sz="2200" cap="small" dirty="0">
                <a:solidFill>
                  <a:srgbClr val="29A2AD"/>
                </a:solidFill>
              </a:rPr>
              <a:t>Va. Code</a:t>
            </a:r>
            <a:r>
              <a:rPr lang="en-US" sz="2200" dirty="0">
                <a:solidFill>
                  <a:srgbClr val="29A2AD"/>
                </a:solidFill>
              </a:rPr>
              <a:t> § 59.1-336, </a:t>
            </a:r>
            <a:r>
              <a:rPr lang="en-US" sz="2200" i="1" dirty="0">
                <a:solidFill>
                  <a:srgbClr val="29A2AD"/>
                </a:solidFill>
              </a:rPr>
              <a:t>et seq</a:t>
            </a:r>
            <a:r>
              <a:rPr lang="en-US" sz="2200" dirty="0">
                <a:solidFill>
                  <a:srgbClr val="29A2AD"/>
                </a:solidFill>
              </a:rPr>
              <a:t>.</a:t>
            </a:r>
          </a:p>
          <a:p>
            <a:pPr marL="741363" lvl="1" indent="-395288">
              <a:lnSpc>
                <a:spcPct val="95000"/>
              </a:lnSpc>
              <a:spcAft>
                <a:spcPts val="600"/>
              </a:spcAft>
              <a:buClr>
                <a:schemeClr val="tx1"/>
              </a:buClr>
              <a:buSzPct val="87000"/>
              <a:buFont typeface="Wingdings" panose="05000000000000000000" pitchFamily="2" charset="2"/>
              <a:buChar char="Ø"/>
            </a:pPr>
            <a:r>
              <a:rPr lang="en-US" sz="2400" dirty="0"/>
              <a:t>D.C. Uniform Trade Secrets Act (DCUTSA), </a:t>
            </a:r>
            <a:r>
              <a:rPr lang="en-US" sz="2200" dirty="0">
                <a:solidFill>
                  <a:srgbClr val="29A2AD"/>
                </a:solidFill>
              </a:rPr>
              <a:t>D.C. </a:t>
            </a:r>
            <a:r>
              <a:rPr lang="en-US" sz="2200" cap="small" dirty="0">
                <a:solidFill>
                  <a:srgbClr val="29A2AD"/>
                </a:solidFill>
              </a:rPr>
              <a:t>Code</a:t>
            </a:r>
            <a:r>
              <a:rPr lang="en-US" sz="2200" dirty="0">
                <a:solidFill>
                  <a:srgbClr val="29A2AD"/>
                </a:solidFill>
              </a:rPr>
              <a:t> § 36-401, </a:t>
            </a:r>
            <a:r>
              <a:rPr lang="en-US" sz="2200" i="1" dirty="0">
                <a:solidFill>
                  <a:srgbClr val="29A2AD"/>
                </a:solidFill>
              </a:rPr>
              <a:t>et seq</a:t>
            </a:r>
            <a:r>
              <a:rPr lang="en-US" sz="2200" dirty="0">
                <a:solidFill>
                  <a:srgbClr val="29A2AD"/>
                </a:solidFill>
              </a:rPr>
              <a:t>.</a:t>
            </a:r>
          </a:p>
        </p:txBody>
      </p:sp>
      <p:sp>
        <p:nvSpPr>
          <p:cNvPr id="6" name="Footer Placeholder 5">
            <a:extLst>
              <a:ext uri="{FF2B5EF4-FFF2-40B4-BE49-F238E27FC236}">
                <a16:creationId xmlns:a16="http://schemas.microsoft.com/office/drawing/2014/main" xmlns="" id="{37F32967-944F-804C-9C7B-182BFBBC43C5}"/>
              </a:ext>
            </a:extLst>
          </p:cNvPr>
          <p:cNvSpPr>
            <a:spLocks noGrp="1"/>
          </p:cNvSpPr>
          <p:nvPr>
            <p:ph type="ftr" sz="quarter" idx="11"/>
          </p:nvPr>
        </p:nvSpPr>
        <p:spPr/>
        <p:txBody>
          <a:bodyPr/>
          <a:lstStyle/>
          <a:p>
            <a:r>
              <a:rPr lang="en-US"/>
              <a:t>DC BAR | September 23, 2019</a:t>
            </a:r>
            <a:endParaRPr lang="en-US" dirty="0"/>
          </a:p>
        </p:txBody>
      </p:sp>
      <p:sp>
        <p:nvSpPr>
          <p:cNvPr id="7" name="Slide Number Placeholder 6">
            <a:extLst>
              <a:ext uri="{FF2B5EF4-FFF2-40B4-BE49-F238E27FC236}">
                <a16:creationId xmlns:a16="http://schemas.microsoft.com/office/drawing/2014/main" xmlns="" id="{6AFFFDE0-081E-4E41-A248-B533F1B49427}"/>
              </a:ext>
            </a:extLst>
          </p:cNvPr>
          <p:cNvSpPr>
            <a:spLocks noGrp="1"/>
          </p:cNvSpPr>
          <p:nvPr>
            <p:ph type="sldNum" sz="quarter" idx="12"/>
          </p:nvPr>
        </p:nvSpPr>
        <p:spPr/>
        <p:txBody>
          <a:bodyPr/>
          <a:lstStyle/>
          <a:p>
            <a:fld id="{45443ECF-A570-C145-ACE8-4C3387E130F4}" type="slidenum">
              <a:rPr lang="en-US" smtClean="0"/>
              <a:pPr/>
              <a:t>71</a:t>
            </a:fld>
            <a:endParaRPr lang="en-US" dirty="0"/>
          </a:p>
        </p:txBody>
      </p:sp>
    </p:spTree>
    <p:extLst>
      <p:ext uri="{BB962C8B-B14F-4D97-AF65-F5344CB8AC3E}">
        <p14:creationId xmlns:p14="http://schemas.microsoft.com/office/powerpoint/2010/main" val="17259822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6259" y="252061"/>
            <a:ext cx="8070059" cy="815525"/>
          </a:xfrm>
        </p:spPr>
        <p:txBody>
          <a:bodyPr>
            <a:normAutofit fontScale="90000"/>
          </a:bodyPr>
          <a:lstStyle/>
          <a:p>
            <a:r>
              <a:rPr lang="en-US" sz="5200" dirty="0">
                <a:latin typeface="Helvetica Light"/>
              </a:rPr>
              <a:t>Overview of Statutes</a:t>
            </a:r>
          </a:p>
        </p:txBody>
      </p:sp>
      <p:sp>
        <p:nvSpPr>
          <p:cNvPr id="3" name="Content Placeholder 2"/>
          <p:cNvSpPr>
            <a:spLocks noGrp="1"/>
          </p:cNvSpPr>
          <p:nvPr>
            <p:ph idx="1"/>
          </p:nvPr>
        </p:nvSpPr>
        <p:spPr>
          <a:xfrm>
            <a:off x="866470" y="1948621"/>
            <a:ext cx="5014911" cy="1653225"/>
          </a:xfrm>
        </p:spPr>
        <p:txBody>
          <a:bodyPr>
            <a:noAutofit/>
          </a:bodyPr>
          <a:lstStyle/>
          <a:p>
            <a:pPr marL="401638" indent="-285750">
              <a:lnSpc>
                <a:spcPct val="94000"/>
              </a:lnSpc>
            </a:pPr>
            <a:r>
              <a:rPr lang="en-US" sz="2600" dirty="0"/>
              <a:t>Federal Law</a:t>
            </a:r>
          </a:p>
        </p:txBody>
      </p:sp>
      <p:pic>
        <p:nvPicPr>
          <p:cNvPr id="4" name="Picture 2" descr="C:\Users\NRainforth073\AppData\Local\Microsoft\Windows\Temporary Internet Files\Content.IE5\3ROJB8W9\education-books[1].jpg"/>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a:stretch/>
        </p:blipFill>
        <p:spPr bwMode="auto">
          <a:xfrm>
            <a:off x="5714112" y="2321763"/>
            <a:ext cx="3753547" cy="2666353"/>
          </a:xfrm>
          <a:prstGeom prst="rect">
            <a:avLst/>
          </a:prstGeom>
          <a:noFill/>
          <a:effectLst>
            <a:softEdge rad="31750"/>
          </a:effectLst>
          <a:extLst>
            <a:ext uri="{909E8E84-426E-40DD-AFC4-6F175D3DCCD1}">
              <a14:hiddenFill xmlns:a14="http://schemas.microsoft.com/office/drawing/2010/main">
                <a:solidFill>
                  <a:srgbClr val="FFFFFF"/>
                </a:solidFill>
              </a14:hiddenFill>
            </a:ext>
          </a:extLst>
        </p:spPr>
      </p:pic>
      <p:sp>
        <p:nvSpPr>
          <p:cNvPr id="5" name="Content Placeholder 2"/>
          <p:cNvSpPr txBox="1">
            <a:spLocks/>
          </p:cNvSpPr>
          <p:nvPr/>
        </p:nvSpPr>
        <p:spPr>
          <a:xfrm>
            <a:off x="561669" y="2520432"/>
            <a:ext cx="4847642" cy="2162827"/>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741363" lvl="1" indent="-395288">
              <a:spcAft>
                <a:spcPts val="600"/>
              </a:spcAft>
              <a:buClr>
                <a:schemeClr val="tx1"/>
              </a:buClr>
              <a:buSzPct val="87000"/>
              <a:buFont typeface="Wingdings" panose="05000000000000000000" pitchFamily="2" charset="2"/>
              <a:buChar char="Ø"/>
            </a:pPr>
            <a:r>
              <a:rPr lang="en-US" sz="2400" dirty="0"/>
              <a:t>Federal Defend Trade Secrets Act of 2016 (DTSA), </a:t>
            </a:r>
            <a:r>
              <a:rPr lang="en-US" sz="2200" dirty="0">
                <a:solidFill>
                  <a:srgbClr val="29A2AD"/>
                </a:solidFill>
              </a:rPr>
              <a:t>18 U.S.C. § 1831, </a:t>
            </a:r>
            <a:r>
              <a:rPr lang="en-US" sz="2200" i="1" dirty="0">
                <a:solidFill>
                  <a:srgbClr val="29A2AD"/>
                </a:solidFill>
              </a:rPr>
              <a:t>et seq</a:t>
            </a:r>
            <a:r>
              <a:rPr lang="en-US" sz="2200" dirty="0"/>
              <a:t>.</a:t>
            </a:r>
          </a:p>
        </p:txBody>
      </p:sp>
      <p:sp>
        <p:nvSpPr>
          <p:cNvPr id="6" name="Footer Placeholder 5">
            <a:extLst>
              <a:ext uri="{FF2B5EF4-FFF2-40B4-BE49-F238E27FC236}">
                <a16:creationId xmlns:a16="http://schemas.microsoft.com/office/drawing/2014/main" xmlns="" id="{D6F9EFAF-088C-214C-A3B4-14C5398A6434}"/>
              </a:ext>
            </a:extLst>
          </p:cNvPr>
          <p:cNvSpPr>
            <a:spLocks noGrp="1"/>
          </p:cNvSpPr>
          <p:nvPr>
            <p:ph type="ftr" sz="quarter" idx="11"/>
          </p:nvPr>
        </p:nvSpPr>
        <p:spPr/>
        <p:txBody>
          <a:bodyPr/>
          <a:lstStyle/>
          <a:p>
            <a:r>
              <a:rPr lang="en-US"/>
              <a:t>DC BAR | September 23, 2019</a:t>
            </a:r>
            <a:endParaRPr lang="en-US" dirty="0"/>
          </a:p>
        </p:txBody>
      </p:sp>
      <p:sp>
        <p:nvSpPr>
          <p:cNvPr id="7" name="Slide Number Placeholder 6">
            <a:extLst>
              <a:ext uri="{FF2B5EF4-FFF2-40B4-BE49-F238E27FC236}">
                <a16:creationId xmlns:a16="http://schemas.microsoft.com/office/drawing/2014/main" xmlns="" id="{62A3C0FE-7DCB-394C-B518-6F278A49952A}"/>
              </a:ext>
            </a:extLst>
          </p:cNvPr>
          <p:cNvSpPr>
            <a:spLocks noGrp="1"/>
          </p:cNvSpPr>
          <p:nvPr>
            <p:ph type="sldNum" sz="quarter" idx="12"/>
          </p:nvPr>
        </p:nvSpPr>
        <p:spPr/>
        <p:txBody>
          <a:bodyPr/>
          <a:lstStyle/>
          <a:p>
            <a:fld id="{45443ECF-A570-C145-ACE8-4C3387E130F4}" type="slidenum">
              <a:rPr lang="en-US" smtClean="0"/>
              <a:pPr/>
              <a:t>72</a:t>
            </a:fld>
            <a:endParaRPr lang="en-US" dirty="0"/>
          </a:p>
        </p:txBody>
      </p:sp>
    </p:spTree>
    <p:extLst>
      <p:ext uri="{BB962C8B-B14F-4D97-AF65-F5344CB8AC3E}">
        <p14:creationId xmlns:p14="http://schemas.microsoft.com/office/powerpoint/2010/main" val="37450484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882163" y="1791527"/>
            <a:ext cx="1646370" cy="2774188"/>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bg1"/>
                </a:solidFill>
              </a:rPr>
              <a:t>Name v. Name</a:t>
            </a:r>
          </a:p>
        </p:txBody>
      </p:sp>
      <p:sp>
        <p:nvSpPr>
          <p:cNvPr id="11" name="Title 1"/>
          <p:cNvSpPr>
            <a:spLocks noGrp="1"/>
          </p:cNvSpPr>
          <p:nvPr>
            <p:ph type="title"/>
          </p:nvPr>
        </p:nvSpPr>
        <p:spPr>
          <a:xfrm>
            <a:off x="1831074" y="280342"/>
            <a:ext cx="8380429" cy="815525"/>
          </a:xfrm>
        </p:spPr>
        <p:txBody>
          <a:bodyPr/>
          <a:lstStyle/>
          <a:p>
            <a:r>
              <a:rPr lang="en-US" sz="4400" dirty="0">
                <a:latin typeface="Helvetica Light"/>
              </a:rPr>
              <a:t>Outside Employment Case</a:t>
            </a:r>
          </a:p>
        </p:txBody>
      </p:sp>
      <p:sp>
        <p:nvSpPr>
          <p:cNvPr id="13" name="Content Placeholder 2"/>
          <p:cNvSpPr txBox="1">
            <a:spLocks/>
          </p:cNvSpPr>
          <p:nvPr/>
        </p:nvSpPr>
        <p:spPr>
          <a:xfrm>
            <a:off x="1229161" y="1344934"/>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spcAft>
                <a:spcPts val="1200"/>
              </a:spcAft>
              <a:buNone/>
            </a:pPr>
            <a:r>
              <a:rPr lang="en-US" sz="2500" b="1" i="1" dirty="0">
                <a:solidFill>
                  <a:srgbClr val="006C92"/>
                </a:solidFill>
              </a:rPr>
              <a:t>Hedgeye Risk Mgt., LLC v. Heldman</a:t>
            </a:r>
            <a:r>
              <a:rPr lang="en-US" sz="2200" dirty="0"/>
              <a:t>, </a:t>
            </a:r>
            <a:r>
              <a:rPr lang="sv-SE" sz="2200" dirty="0"/>
              <a:t>271 F. Supp. 3d 181 (D.D.C. 2017)</a:t>
            </a:r>
            <a:r>
              <a:rPr lang="en-US" sz="2200" dirty="0"/>
              <a:t>: </a:t>
            </a:r>
          </a:p>
          <a:p>
            <a:pPr marL="290513" indent="-285750">
              <a:spcAft>
                <a:spcPts val="1200"/>
              </a:spcAft>
            </a:pPr>
            <a:r>
              <a:rPr lang="en-US" sz="2400" dirty="0"/>
              <a:t>Former Hedgeye employee (Defendant Heldman) formed a competing firm and staffed it with the plaintiff’s (Hedgeye’s) employees a week before his departure. Hedgeye sued. </a:t>
            </a:r>
          </a:p>
          <a:p>
            <a:pPr marL="290513" indent="-285750">
              <a:spcAft>
                <a:spcPts val="600"/>
              </a:spcAft>
            </a:pPr>
            <a:r>
              <a:rPr lang="en-US" sz="2400" dirty="0"/>
              <a:t>Court had previously granted summary judgment in favor of Heldman on breach of a non-compete agreement claim by Hedgeye, but here the court denied Heldman’s motion to dismiss, holding that Hedgeye pled sufficient factual detail to state a plausible claim for </a:t>
            </a:r>
            <a:r>
              <a:rPr lang="en-US" sz="2400" dirty="0">
                <a:solidFill>
                  <a:srgbClr val="006C92"/>
                </a:solidFill>
              </a:rPr>
              <a:t>breach of fiduciary duty</a:t>
            </a:r>
            <a:r>
              <a:rPr lang="en-US" sz="2400" dirty="0"/>
              <a:t>. </a:t>
            </a:r>
          </a:p>
        </p:txBody>
      </p:sp>
      <p:sp>
        <p:nvSpPr>
          <p:cNvPr id="14" name="TextBox 13"/>
          <p:cNvSpPr txBox="1"/>
          <p:nvPr/>
        </p:nvSpPr>
        <p:spPr>
          <a:xfrm>
            <a:off x="9722759" y="5207982"/>
            <a:ext cx="621856" cy="923330"/>
          </a:xfrm>
          <a:prstGeom prst="rect">
            <a:avLst/>
          </a:prstGeom>
          <a:noFill/>
        </p:spPr>
        <p:txBody>
          <a:bodyPr wrap="square" rtlCol="0">
            <a:spAutoFit/>
          </a:bodyPr>
          <a:lstStyle/>
          <a:p>
            <a:pPr marL="4763" algn="r">
              <a:spcAft>
                <a:spcPts val="200"/>
              </a:spcAft>
            </a:pPr>
            <a:r>
              <a:rPr lang="en-US" sz="5400" b="1" dirty="0">
                <a:solidFill>
                  <a:srgbClr val="29A2AD"/>
                </a:solidFill>
                <a:sym typeface="Wingdings" panose="05000000000000000000" pitchFamily="2" charset="2"/>
              </a:rPr>
              <a:t></a:t>
            </a:r>
          </a:p>
        </p:txBody>
      </p:sp>
      <p:sp>
        <p:nvSpPr>
          <p:cNvPr id="2" name="Footer Placeholder 1">
            <a:extLst>
              <a:ext uri="{FF2B5EF4-FFF2-40B4-BE49-F238E27FC236}">
                <a16:creationId xmlns:a16="http://schemas.microsoft.com/office/drawing/2014/main" xmlns="" id="{EBF25FD9-BEB0-574C-8428-479F02711B8F}"/>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10E8BEE5-E13E-DF4C-A689-FEDFE214DB7C}"/>
              </a:ext>
            </a:extLst>
          </p:cNvPr>
          <p:cNvSpPr>
            <a:spLocks noGrp="1"/>
          </p:cNvSpPr>
          <p:nvPr>
            <p:ph type="sldNum" sz="quarter" idx="12"/>
          </p:nvPr>
        </p:nvSpPr>
        <p:spPr/>
        <p:txBody>
          <a:bodyPr/>
          <a:lstStyle/>
          <a:p>
            <a:fld id="{45443ECF-A570-C145-ACE8-4C3387E130F4}" type="slidenum">
              <a:rPr lang="en-US" smtClean="0"/>
              <a:pPr/>
              <a:t>73</a:t>
            </a:fld>
            <a:endParaRPr lang="en-US" dirty="0"/>
          </a:p>
        </p:txBody>
      </p:sp>
    </p:spTree>
    <p:extLst>
      <p:ext uri="{BB962C8B-B14F-4D97-AF65-F5344CB8AC3E}">
        <p14:creationId xmlns:p14="http://schemas.microsoft.com/office/powerpoint/2010/main" val="283773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Content Placeholder 2"/>
          <p:cNvSpPr txBox="1">
            <a:spLocks/>
          </p:cNvSpPr>
          <p:nvPr/>
        </p:nvSpPr>
        <p:spPr>
          <a:xfrm>
            <a:off x="2882163" y="1791527"/>
            <a:ext cx="1646370" cy="2774188"/>
          </a:xfrm>
          <a:prstGeom prst="rect">
            <a:avLst/>
          </a:prstGeom>
        </p:spPr>
        <p:txBody>
          <a:bodyPr vert="horz" lIns="91440" tIns="45720" rIns="91440" bIns="45720" rtlCol="0">
            <a:norm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3200" dirty="0">
                <a:solidFill>
                  <a:schemeClr val="bg1"/>
                </a:solidFill>
              </a:rPr>
              <a:t>Name v. Name</a:t>
            </a:r>
          </a:p>
        </p:txBody>
      </p:sp>
      <p:sp>
        <p:nvSpPr>
          <p:cNvPr id="11" name="Title 1"/>
          <p:cNvSpPr>
            <a:spLocks noGrp="1"/>
          </p:cNvSpPr>
          <p:nvPr>
            <p:ph type="title"/>
          </p:nvPr>
        </p:nvSpPr>
        <p:spPr>
          <a:xfrm>
            <a:off x="1831074" y="280342"/>
            <a:ext cx="8380429" cy="815525"/>
          </a:xfrm>
        </p:spPr>
        <p:txBody>
          <a:bodyPr/>
          <a:lstStyle/>
          <a:p>
            <a:r>
              <a:rPr lang="en-US" sz="4400" dirty="0">
                <a:latin typeface="Helvetica Light"/>
              </a:rPr>
              <a:t>Outside Employment Case</a:t>
            </a:r>
          </a:p>
        </p:txBody>
      </p:sp>
      <p:sp>
        <p:nvSpPr>
          <p:cNvPr id="13" name="Content Placeholder 2"/>
          <p:cNvSpPr txBox="1">
            <a:spLocks/>
          </p:cNvSpPr>
          <p:nvPr/>
        </p:nvSpPr>
        <p:spPr>
          <a:xfrm>
            <a:off x="1851017" y="1344934"/>
            <a:ext cx="8493598" cy="5022412"/>
          </a:xfrm>
          <a:prstGeom prst="rect">
            <a:avLst/>
          </a:prstGeom>
        </p:spPr>
        <p:txBody>
          <a:bodyPr vert="horz" lIns="91440" tIns="45720" rIns="91440" bIns="45720" rtlCol="0">
            <a:noAutofit/>
          </a:bodyPr>
          <a:lstStyle>
            <a:lvl1pPr marL="342891" indent="-342891" algn="l" defTabSz="457189" rtl="0" eaLnBrk="1" latinLnBrk="0" hangingPunct="1">
              <a:spcBef>
                <a:spcPct val="20000"/>
              </a:spcBef>
              <a:buFont typeface="Arial"/>
              <a:buChar char="•"/>
              <a:defRPr sz="2000" b="0" i="0" kern="1200">
                <a:solidFill>
                  <a:schemeClr val="tx1"/>
                </a:solidFill>
                <a:latin typeface="Helvetica Light"/>
                <a:ea typeface="+mn-ea"/>
                <a:cs typeface="Helvetica Light"/>
              </a:defRPr>
            </a:lvl1pPr>
            <a:lvl2pPr marL="742932" indent="-285744" algn="l" defTabSz="457189" rtl="0" eaLnBrk="1" latinLnBrk="0" hangingPunct="1">
              <a:spcBef>
                <a:spcPct val="20000"/>
              </a:spcBef>
              <a:buFont typeface="Arial"/>
              <a:buChar char="–"/>
              <a:defRPr sz="1600" b="0" i="0" kern="1200">
                <a:solidFill>
                  <a:schemeClr val="tx1"/>
                </a:solidFill>
                <a:latin typeface="Helvetica Light"/>
                <a:ea typeface="+mn-ea"/>
                <a:cs typeface="Helvetica Light"/>
              </a:defRPr>
            </a:lvl2pPr>
            <a:lvl3pPr marL="1142971" indent="-228594" algn="l" defTabSz="457189" rtl="0" eaLnBrk="1" latinLnBrk="0" hangingPunct="1">
              <a:spcBef>
                <a:spcPct val="20000"/>
              </a:spcBef>
              <a:buFont typeface="Arial"/>
              <a:buChar char="•"/>
              <a:defRPr sz="1200" b="0" i="0" kern="1200">
                <a:solidFill>
                  <a:schemeClr val="tx1"/>
                </a:solidFill>
                <a:latin typeface="Helvetica Light"/>
                <a:ea typeface="+mn-ea"/>
                <a:cs typeface="Helvetica Light"/>
              </a:defRPr>
            </a:lvl3pPr>
            <a:lvl4pPr marL="1600160"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4pPr>
            <a:lvl5pPr marL="2057349" indent="-228594" algn="l" defTabSz="457189" rtl="0" eaLnBrk="1" latinLnBrk="0" hangingPunct="1">
              <a:spcBef>
                <a:spcPct val="20000"/>
              </a:spcBef>
              <a:buFont typeface="Arial"/>
              <a:buChar char="»"/>
              <a:defRPr sz="800" b="0" i="0" kern="1200">
                <a:solidFill>
                  <a:schemeClr val="tx1"/>
                </a:solidFill>
                <a:latin typeface="Helvetica Light"/>
                <a:ea typeface="+mn-ea"/>
                <a:cs typeface="Helvetica Light"/>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4"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a:lstStyle>
          <a:p>
            <a:pPr marL="0" indent="0">
              <a:buNone/>
            </a:pPr>
            <a:r>
              <a:rPr lang="en-US" sz="2500" b="1" i="1" dirty="0">
                <a:solidFill>
                  <a:srgbClr val="006C92"/>
                </a:solidFill>
              </a:rPr>
              <a:t>Hedgeye Risk Mgt., LLC v. Heldman</a:t>
            </a:r>
            <a:r>
              <a:rPr lang="en-US" sz="2200" dirty="0"/>
              <a:t>, </a:t>
            </a:r>
            <a:r>
              <a:rPr lang="sv-SE" sz="2200" dirty="0"/>
              <a:t>271 F. Supp. 3d 181 (D.D.C. 2017)</a:t>
            </a:r>
            <a:r>
              <a:rPr lang="en-US" sz="2200" dirty="0"/>
              <a:t>: </a:t>
            </a:r>
          </a:p>
          <a:p>
            <a:pPr marL="0" indent="0">
              <a:spcBef>
                <a:spcPts val="0"/>
              </a:spcBef>
              <a:spcAft>
                <a:spcPts val="1200"/>
              </a:spcAft>
              <a:buNone/>
            </a:pPr>
            <a:r>
              <a:rPr lang="en-US" sz="2200" b="1" dirty="0">
                <a:solidFill>
                  <a:srgbClr val="29A2AD"/>
                </a:solidFill>
              </a:rPr>
              <a:t>(…continued)</a:t>
            </a:r>
          </a:p>
          <a:p>
            <a:pPr marL="290513" indent="-285750">
              <a:spcAft>
                <a:spcPts val="1200"/>
              </a:spcAft>
            </a:pPr>
            <a:r>
              <a:rPr lang="en-US" sz="2400" dirty="0"/>
              <a:t>As court noted, while an employee is entitled to “make arrangements to compete” with his employer even before terminating his employment, in preparing to compete, employee “may not commit fraudulent, unfair, or wrongful acts.” </a:t>
            </a:r>
          </a:p>
          <a:p>
            <a:pPr marL="290513" indent="-285750">
              <a:spcAft>
                <a:spcPts val="1200"/>
              </a:spcAft>
            </a:pPr>
            <a:r>
              <a:rPr lang="en-US" sz="2400" dirty="0"/>
              <a:t>Employee also “must refrain from actively and directly competing with [his current] employer for customers and employees” through solicitation, while he is still employed.</a:t>
            </a:r>
          </a:p>
        </p:txBody>
      </p:sp>
      <p:sp>
        <p:nvSpPr>
          <p:cNvPr id="2" name="Footer Placeholder 1">
            <a:extLst>
              <a:ext uri="{FF2B5EF4-FFF2-40B4-BE49-F238E27FC236}">
                <a16:creationId xmlns:a16="http://schemas.microsoft.com/office/drawing/2014/main" xmlns="" id="{800698EF-5C39-334A-AAD8-F643DE6A37F7}"/>
              </a:ext>
            </a:extLst>
          </p:cNvPr>
          <p:cNvSpPr>
            <a:spLocks noGrp="1"/>
          </p:cNvSpPr>
          <p:nvPr>
            <p:ph type="ftr" sz="quarter" idx="11"/>
          </p:nvPr>
        </p:nvSpPr>
        <p:spPr/>
        <p:txBody>
          <a:bodyPr/>
          <a:lstStyle/>
          <a:p>
            <a:r>
              <a:rPr lang="en-US"/>
              <a:t>DC BAR | September 23, 2019</a:t>
            </a:r>
            <a:endParaRPr lang="en-US" dirty="0"/>
          </a:p>
        </p:txBody>
      </p:sp>
      <p:sp>
        <p:nvSpPr>
          <p:cNvPr id="3" name="Slide Number Placeholder 2">
            <a:extLst>
              <a:ext uri="{FF2B5EF4-FFF2-40B4-BE49-F238E27FC236}">
                <a16:creationId xmlns:a16="http://schemas.microsoft.com/office/drawing/2014/main" xmlns="" id="{5BB79EB1-E17A-AD4B-98C0-660EB857AFA8}"/>
              </a:ext>
            </a:extLst>
          </p:cNvPr>
          <p:cNvSpPr>
            <a:spLocks noGrp="1"/>
          </p:cNvSpPr>
          <p:nvPr>
            <p:ph type="sldNum" sz="quarter" idx="12"/>
          </p:nvPr>
        </p:nvSpPr>
        <p:spPr/>
        <p:txBody>
          <a:bodyPr/>
          <a:lstStyle/>
          <a:p>
            <a:fld id="{45443ECF-A570-C145-ACE8-4C3387E130F4}" type="slidenum">
              <a:rPr lang="en-US" smtClean="0"/>
              <a:pPr/>
              <a:t>74</a:t>
            </a:fld>
            <a:endParaRPr lang="en-US" dirty="0"/>
          </a:p>
        </p:txBody>
      </p:sp>
    </p:spTree>
    <p:extLst>
      <p:ext uri="{BB962C8B-B14F-4D97-AF65-F5344CB8AC3E}">
        <p14:creationId xmlns:p14="http://schemas.microsoft.com/office/powerpoint/2010/main" val="197003921"/>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BANNING THE BOX</a:t>
            </a:r>
          </a:p>
        </p:txBody>
      </p:sp>
      <p:sp>
        <p:nvSpPr>
          <p:cNvPr id="2" name="Content Placeholder 1"/>
          <p:cNvSpPr>
            <a:spLocks noGrp="1"/>
          </p:cNvSpPr>
          <p:nvPr>
            <p:ph idx="1"/>
          </p:nvPr>
        </p:nvSpPr>
        <p:spPr>
          <a:xfrm>
            <a:off x="1981200" y="1404939"/>
            <a:ext cx="8229600" cy="4724591"/>
          </a:xfrm>
        </p:spPr>
        <p:txBody>
          <a:bodyPr>
            <a:normAutofit/>
          </a:bodyPr>
          <a:lstStyle/>
          <a:p>
            <a:pPr>
              <a:spcBef>
                <a:spcPts val="600"/>
              </a:spcBef>
              <a:spcAft>
                <a:spcPts val="600"/>
              </a:spcAft>
            </a:pPr>
            <a:r>
              <a:rPr lang="en-US" sz="3300" dirty="0"/>
              <a:t>No express federal prohibition</a:t>
            </a:r>
          </a:p>
          <a:p>
            <a:pPr>
              <a:spcBef>
                <a:spcPts val="600"/>
              </a:spcBef>
              <a:spcAft>
                <a:spcPts val="600"/>
              </a:spcAft>
            </a:pPr>
            <a:r>
              <a:rPr lang="en-US" sz="3300" dirty="0"/>
              <a:t>EEOC activity</a:t>
            </a:r>
          </a:p>
          <a:p>
            <a:pPr lvl="1">
              <a:spcBef>
                <a:spcPts val="600"/>
              </a:spcBef>
              <a:spcAft>
                <a:spcPts val="600"/>
              </a:spcAft>
            </a:pPr>
            <a:r>
              <a:rPr lang="en-US" sz="3100" dirty="0"/>
              <a:t>Disparate treatment</a:t>
            </a:r>
          </a:p>
          <a:p>
            <a:pPr lvl="1">
              <a:spcBef>
                <a:spcPts val="600"/>
              </a:spcBef>
              <a:spcAft>
                <a:spcPts val="600"/>
              </a:spcAft>
            </a:pPr>
            <a:r>
              <a:rPr lang="en-US" sz="3100" dirty="0"/>
              <a:t>Disparate impact – focus on race and national origin</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75</a:t>
            </a:fld>
            <a:endParaRPr lang="en-US" dirty="0"/>
          </a:p>
        </p:txBody>
      </p:sp>
    </p:spTree>
    <p:extLst>
      <p:ext uri="{BB962C8B-B14F-4D97-AF65-F5344CB8AC3E}">
        <p14:creationId xmlns:p14="http://schemas.microsoft.com/office/powerpoint/2010/main" val="1780081777"/>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BANNING THE BOX</a:t>
            </a:r>
          </a:p>
        </p:txBody>
      </p:sp>
      <p:sp>
        <p:nvSpPr>
          <p:cNvPr id="2" name="Content Placeholder 1"/>
          <p:cNvSpPr>
            <a:spLocks noGrp="1"/>
          </p:cNvSpPr>
          <p:nvPr>
            <p:ph idx="1"/>
          </p:nvPr>
        </p:nvSpPr>
        <p:spPr>
          <a:xfrm>
            <a:off x="1981201" y="1404939"/>
            <a:ext cx="7246883" cy="4724591"/>
          </a:xfrm>
        </p:spPr>
        <p:txBody>
          <a:bodyPr>
            <a:normAutofit/>
          </a:bodyPr>
          <a:lstStyle/>
          <a:p>
            <a:pPr>
              <a:spcBef>
                <a:spcPts val="600"/>
              </a:spcBef>
              <a:spcAft>
                <a:spcPts val="600"/>
              </a:spcAft>
            </a:pPr>
            <a:r>
              <a:rPr lang="en-US" sz="3300" i="1" dirty="0"/>
              <a:t>EEOC v. Freeman</a:t>
            </a:r>
          </a:p>
          <a:p>
            <a:pPr lvl="1">
              <a:spcBef>
                <a:spcPts val="600"/>
              </a:spcBef>
              <a:spcAft>
                <a:spcPts val="600"/>
              </a:spcAft>
            </a:pPr>
            <a:r>
              <a:rPr lang="en-US" sz="1900" dirty="0"/>
              <a:t>Alleged pattern and practice of unlawful discrimination against: (1) African American applicants by using poor credit history as a hiring criterion, and (2) African American, Hispanic, and white male applicants by using criminal history as a hiring criterion</a:t>
            </a:r>
          </a:p>
          <a:p>
            <a:pPr lvl="1">
              <a:spcBef>
                <a:spcPts val="600"/>
              </a:spcBef>
              <a:spcAft>
                <a:spcPts val="600"/>
              </a:spcAft>
            </a:pPr>
            <a:r>
              <a:rPr lang="en-US" sz="1900" dirty="0"/>
              <a:t>Employer policy well developed – arose out of incidents of embezzlement, theft, drug use and violence in the workplace</a:t>
            </a:r>
          </a:p>
          <a:p>
            <a:pPr lvl="1">
              <a:spcBef>
                <a:spcPts val="600"/>
              </a:spcBef>
              <a:spcAft>
                <a:spcPts val="600"/>
              </a:spcAft>
            </a:pPr>
            <a:r>
              <a:rPr lang="en-US" sz="1900" dirty="0"/>
              <a:t>Limited to convictions within seven (7) years and no consideration of arrests</a:t>
            </a:r>
          </a:p>
          <a:p>
            <a:pPr lvl="1">
              <a:spcBef>
                <a:spcPts val="600"/>
              </a:spcBef>
              <a:spcAft>
                <a:spcPts val="600"/>
              </a:spcAft>
            </a:pPr>
            <a:r>
              <a:rPr lang="en-US" sz="1900" dirty="0"/>
              <a:t>Significant issues with experts – “The story ... has been that of a theory in search of facts to support it”</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76</a:t>
            </a:fld>
            <a:endParaRPr lang="en-US" dirty="0"/>
          </a:p>
        </p:txBody>
      </p:sp>
    </p:spTree>
    <p:extLst>
      <p:ext uri="{BB962C8B-B14F-4D97-AF65-F5344CB8AC3E}">
        <p14:creationId xmlns:p14="http://schemas.microsoft.com/office/powerpoint/2010/main" val="141849218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BANNING THE BOX - LOCALLY</a:t>
            </a:r>
          </a:p>
        </p:txBody>
      </p:sp>
      <p:sp>
        <p:nvSpPr>
          <p:cNvPr id="2" name="Content Placeholder 1"/>
          <p:cNvSpPr>
            <a:spLocks noGrp="1"/>
          </p:cNvSpPr>
          <p:nvPr>
            <p:ph idx="1"/>
          </p:nvPr>
        </p:nvSpPr>
        <p:spPr>
          <a:xfrm>
            <a:off x="1981201" y="1404939"/>
            <a:ext cx="7246883" cy="4724591"/>
          </a:xfrm>
        </p:spPr>
        <p:txBody>
          <a:bodyPr>
            <a:normAutofit/>
          </a:bodyPr>
          <a:lstStyle/>
          <a:p>
            <a:pPr>
              <a:spcBef>
                <a:spcPts val="600"/>
              </a:spcBef>
              <a:spcAft>
                <a:spcPts val="600"/>
              </a:spcAft>
            </a:pPr>
            <a:r>
              <a:rPr lang="en-US" sz="3300" dirty="0"/>
              <a:t>District of Columbia</a:t>
            </a:r>
          </a:p>
          <a:p>
            <a:pPr>
              <a:spcBef>
                <a:spcPts val="600"/>
              </a:spcBef>
              <a:spcAft>
                <a:spcPts val="600"/>
              </a:spcAft>
            </a:pPr>
            <a:r>
              <a:rPr lang="en-US" sz="3300" dirty="0"/>
              <a:t>Virginia</a:t>
            </a:r>
          </a:p>
          <a:p>
            <a:pPr>
              <a:spcBef>
                <a:spcPts val="600"/>
              </a:spcBef>
              <a:spcAft>
                <a:spcPts val="600"/>
              </a:spcAft>
            </a:pPr>
            <a:r>
              <a:rPr lang="en-US" sz="3300" dirty="0"/>
              <a:t>Montgomery County, MD</a:t>
            </a:r>
          </a:p>
          <a:p>
            <a:pPr>
              <a:spcBef>
                <a:spcPts val="600"/>
              </a:spcBef>
              <a:spcAft>
                <a:spcPts val="600"/>
              </a:spcAft>
            </a:pPr>
            <a:r>
              <a:rPr lang="en-US" sz="3300" dirty="0"/>
              <a:t>Prince George’s County, MD</a:t>
            </a:r>
            <a:endParaRPr lang="en-US" sz="19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77</a:t>
            </a:fld>
            <a:endParaRPr lang="en-US" dirty="0"/>
          </a:p>
        </p:txBody>
      </p:sp>
    </p:spTree>
    <p:extLst>
      <p:ext uri="{BB962C8B-B14F-4D97-AF65-F5344CB8AC3E}">
        <p14:creationId xmlns:p14="http://schemas.microsoft.com/office/powerpoint/2010/main" val="183733983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BANNING THE BOX - LOCALLY</a:t>
            </a:r>
          </a:p>
        </p:txBody>
      </p:sp>
      <p:sp>
        <p:nvSpPr>
          <p:cNvPr id="2" name="Content Placeholder 1"/>
          <p:cNvSpPr>
            <a:spLocks noGrp="1"/>
          </p:cNvSpPr>
          <p:nvPr>
            <p:ph idx="1"/>
          </p:nvPr>
        </p:nvSpPr>
        <p:spPr>
          <a:xfrm>
            <a:off x="1981201" y="1404939"/>
            <a:ext cx="7246883" cy="4724591"/>
          </a:xfrm>
        </p:spPr>
        <p:txBody>
          <a:bodyPr>
            <a:normAutofit/>
          </a:bodyPr>
          <a:lstStyle/>
          <a:p>
            <a:pPr>
              <a:spcBef>
                <a:spcPts val="600"/>
              </a:spcBef>
              <a:spcAft>
                <a:spcPts val="600"/>
              </a:spcAft>
            </a:pPr>
            <a:r>
              <a:rPr lang="en-US" sz="3300" dirty="0"/>
              <a:t>Express restrictions on right to conduct criminal background checks</a:t>
            </a:r>
          </a:p>
          <a:p>
            <a:pPr>
              <a:spcBef>
                <a:spcPts val="600"/>
              </a:spcBef>
              <a:spcAft>
                <a:spcPts val="600"/>
              </a:spcAft>
            </a:pPr>
            <a:r>
              <a:rPr lang="en-US" sz="3300" dirty="0"/>
              <a:t>Addresses both when in the selection process it may be obtained and how the information may be utilized</a:t>
            </a:r>
            <a:endParaRPr lang="en-US" sz="19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78</a:t>
            </a:fld>
            <a:endParaRPr lang="en-US" dirty="0"/>
          </a:p>
        </p:txBody>
      </p:sp>
    </p:spTree>
    <p:extLst>
      <p:ext uri="{BB962C8B-B14F-4D97-AF65-F5344CB8AC3E}">
        <p14:creationId xmlns:p14="http://schemas.microsoft.com/office/powerpoint/2010/main" val="105093806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Coverage</a:t>
            </a:r>
          </a:p>
        </p:txBody>
      </p:sp>
      <p:sp>
        <p:nvSpPr>
          <p:cNvPr id="2" name="Content Placeholder 1"/>
          <p:cNvSpPr>
            <a:spLocks noGrp="1"/>
          </p:cNvSpPr>
          <p:nvPr>
            <p:ph idx="1"/>
          </p:nvPr>
        </p:nvSpPr>
        <p:spPr>
          <a:xfrm>
            <a:off x="1981201" y="1404939"/>
            <a:ext cx="7246883" cy="4724591"/>
          </a:xfrm>
        </p:spPr>
        <p:txBody>
          <a:bodyPr>
            <a:normAutofit/>
          </a:bodyPr>
          <a:lstStyle/>
          <a:p>
            <a:pPr>
              <a:spcBef>
                <a:spcPts val="600"/>
              </a:spcBef>
              <a:spcAft>
                <a:spcPts val="600"/>
              </a:spcAft>
            </a:pPr>
            <a:r>
              <a:rPr lang="en-US" sz="3300" dirty="0"/>
              <a:t>DC – Full or part time employment for employers with 11 or more employees working in of “substantially” in DC</a:t>
            </a:r>
          </a:p>
          <a:p>
            <a:pPr>
              <a:spcBef>
                <a:spcPts val="600"/>
              </a:spcBef>
              <a:spcAft>
                <a:spcPts val="600"/>
              </a:spcAft>
            </a:pPr>
            <a:r>
              <a:rPr lang="en-US" sz="3300" dirty="0"/>
              <a:t>MoCo – Full time employment; 15 or more employees in county</a:t>
            </a:r>
          </a:p>
          <a:p>
            <a:pPr>
              <a:spcBef>
                <a:spcPts val="600"/>
              </a:spcBef>
              <a:spcAft>
                <a:spcPts val="600"/>
              </a:spcAft>
            </a:pPr>
            <a:r>
              <a:rPr lang="en-US" sz="3300" dirty="0"/>
              <a:t>PG – Full time employment; 25 or more employees in county</a:t>
            </a:r>
            <a:endParaRPr lang="en-US" sz="19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79</a:t>
            </a:fld>
            <a:endParaRPr lang="en-US" dirty="0"/>
          </a:p>
        </p:txBody>
      </p:sp>
    </p:spTree>
    <p:extLst>
      <p:ext uri="{BB962C8B-B14F-4D97-AF65-F5344CB8AC3E}">
        <p14:creationId xmlns:p14="http://schemas.microsoft.com/office/powerpoint/2010/main" val="117157918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Title VII:  Retaliation</a:t>
            </a:r>
          </a:p>
        </p:txBody>
      </p:sp>
      <p:sp>
        <p:nvSpPr>
          <p:cNvPr id="3" name="Content Placeholder 2"/>
          <p:cNvSpPr>
            <a:spLocks noGrp="1"/>
          </p:cNvSpPr>
          <p:nvPr>
            <p:ph idx="1"/>
          </p:nvPr>
        </p:nvSpPr>
        <p:spPr/>
        <p:txBody>
          <a:bodyPr/>
          <a:lstStyle/>
          <a:p>
            <a:r>
              <a:rPr lang="en-US" sz="3600" dirty="0"/>
              <a:t>Prohibits retaliation for engaging in protected activity:</a:t>
            </a:r>
          </a:p>
          <a:p>
            <a:pPr lvl="1"/>
            <a:r>
              <a:rPr lang="en-US" dirty="0"/>
              <a:t>Attending a rally regarding unlawful discrimination in the workplace.</a:t>
            </a:r>
          </a:p>
          <a:p>
            <a:pPr lvl="1"/>
            <a:r>
              <a:rPr lang="en-US" dirty="0"/>
              <a:t>Attending a rally regarding LGBQT rights in the workplace.</a:t>
            </a:r>
          </a:p>
        </p:txBody>
      </p:sp>
      <p:sp>
        <p:nvSpPr>
          <p:cNvPr id="4" name="Footer Placeholder 3"/>
          <p:cNvSpPr>
            <a:spLocks noGrp="1"/>
          </p:cNvSpPr>
          <p:nvPr>
            <p:ph type="ftr" sz="quarter" idx="11"/>
          </p:nvPr>
        </p:nvSpPr>
        <p:spPr/>
        <p:txBody>
          <a:bodyPr/>
          <a:lstStyle/>
          <a:p>
            <a:r>
              <a:rPr lang="en-US"/>
              <a:t>DC BAR | September 23, 2019</a:t>
            </a:r>
            <a:endParaRPr lang="en-US" dirty="0"/>
          </a:p>
        </p:txBody>
      </p:sp>
      <p:sp>
        <p:nvSpPr>
          <p:cNvPr id="5" name="Slide Number Placeholder 4"/>
          <p:cNvSpPr>
            <a:spLocks noGrp="1"/>
          </p:cNvSpPr>
          <p:nvPr>
            <p:ph type="sldNum" sz="quarter" idx="12"/>
          </p:nvPr>
        </p:nvSpPr>
        <p:spPr/>
        <p:txBody>
          <a:bodyPr/>
          <a:lstStyle/>
          <a:p>
            <a:fld id="{45443ECF-A570-C145-ACE8-4C3387E130F4}" type="slidenum">
              <a:rPr lang="en-US" smtClean="0"/>
              <a:pPr/>
              <a:t>8</a:t>
            </a:fld>
            <a:endParaRPr lang="en-US" dirty="0"/>
          </a:p>
        </p:txBody>
      </p:sp>
    </p:spTree>
    <p:extLst>
      <p:ext uri="{BB962C8B-B14F-4D97-AF65-F5344CB8AC3E}">
        <p14:creationId xmlns:p14="http://schemas.microsoft.com/office/powerpoint/2010/main" val="978077012"/>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What’s permitted?</a:t>
            </a:r>
          </a:p>
        </p:txBody>
      </p:sp>
      <p:sp>
        <p:nvSpPr>
          <p:cNvPr id="2" name="Content Placeholder 1"/>
          <p:cNvSpPr>
            <a:spLocks noGrp="1"/>
          </p:cNvSpPr>
          <p:nvPr>
            <p:ph idx="1"/>
          </p:nvPr>
        </p:nvSpPr>
        <p:spPr>
          <a:xfrm>
            <a:off x="1981201" y="1404939"/>
            <a:ext cx="7246883" cy="4724591"/>
          </a:xfrm>
        </p:spPr>
        <p:txBody>
          <a:bodyPr>
            <a:normAutofit/>
          </a:bodyPr>
          <a:lstStyle/>
          <a:p>
            <a:pPr>
              <a:spcBef>
                <a:spcPts val="600"/>
              </a:spcBef>
              <a:spcAft>
                <a:spcPts val="600"/>
              </a:spcAft>
            </a:pPr>
            <a:r>
              <a:rPr lang="en-US" sz="3300" dirty="0"/>
              <a:t>DC – Only conviction or then pending charges – i.e. no arrests or prosecutions not resulting in conviction</a:t>
            </a:r>
          </a:p>
          <a:p>
            <a:pPr>
              <a:spcBef>
                <a:spcPts val="600"/>
              </a:spcBef>
              <a:spcAft>
                <a:spcPts val="600"/>
              </a:spcAft>
            </a:pPr>
            <a:r>
              <a:rPr lang="en-US" sz="3300" dirty="0"/>
              <a:t>MoCo/PG – Entire criminal background – i.e., arrests are fair game</a:t>
            </a:r>
            <a:endParaRPr lang="en-US" sz="19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80</a:t>
            </a:fld>
            <a:endParaRPr lang="en-US" dirty="0"/>
          </a:p>
        </p:txBody>
      </p:sp>
    </p:spTree>
    <p:extLst>
      <p:ext uri="{BB962C8B-B14F-4D97-AF65-F5344CB8AC3E}">
        <p14:creationId xmlns:p14="http://schemas.microsoft.com/office/powerpoint/2010/main" val="334201116"/>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When can the inquiry be made?</a:t>
            </a:r>
          </a:p>
        </p:txBody>
      </p:sp>
      <p:sp>
        <p:nvSpPr>
          <p:cNvPr id="2" name="Content Placeholder 1"/>
          <p:cNvSpPr>
            <a:spLocks noGrp="1"/>
          </p:cNvSpPr>
          <p:nvPr>
            <p:ph idx="1"/>
          </p:nvPr>
        </p:nvSpPr>
        <p:spPr>
          <a:xfrm>
            <a:off x="1981201" y="1807779"/>
            <a:ext cx="7246883" cy="4321750"/>
          </a:xfrm>
        </p:spPr>
        <p:txBody>
          <a:bodyPr>
            <a:normAutofit/>
          </a:bodyPr>
          <a:lstStyle/>
          <a:p>
            <a:pPr>
              <a:spcBef>
                <a:spcPts val="600"/>
              </a:spcBef>
              <a:spcAft>
                <a:spcPts val="600"/>
              </a:spcAft>
            </a:pPr>
            <a:r>
              <a:rPr lang="en-US" sz="3300" dirty="0"/>
              <a:t>DC – Only after a conditional offer of employment is made</a:t>
            </a:r>
          </a:p>
          <a:p>
            <a:pPr>
              <a:spcBef>
                <a:spcPts val="600"/>
              </a:spcBef>
              <a:spcAft>
                <a:spcPts val="600"/>
              </a:spcAft>
            </a:pPr>
            <a:r>
              <a:rPr lang="en-US" sz="3300" dirty="0"/>
              <a:t>MoCo/PG – After candidate moves beyond initial interview</a:t>
            </a:r>
            <a:endParaRPr lang="en-US" sz="1900" dirty="0"/>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81</a:t>
            </a:fld>
            <a:endParaRPr lang="en-US" dirty="0"/>
          </a:p>
        </p:txBody>
      </p:sp>
    </p:spTree>
    <p:extLst>
      <p:ext uri="{BB962C8B-B14F-4D97-AF65-F5344CB8AC3E}">
        <p14:creationId xmlns:p14="http://schemas.microsoft.com/office/powerpoint/2010/main" val="1274784359"/>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How can the information be used?</a:t>
            </a:r>
          </a:p>
        </p:txBody>
      </p:sp>
      <p:sp>
        <p:nvSpPr>
          <p:cNvPr id="2" name="Content Placeholder 1"/>
          <p:cNvSpPr>
            <a:spLocks noGrp="1"/>
          </p:cNvSpPr>
          <p:nvPr>
            <p:ph idx="1"/>
          </p:nvPr>
        </p:nvSpPr>
        <p:spPr>
          <a:xfrm>
            <a:off x="1981201" y="1807779"/>
            <a:ext cx="7246883" cy="4321750"/>
          </a:xfrm>
        </p:spPr>
        <p:txBody>
          <a:bodyPr>
            <a:normAutofit/>
          </a:bodyPr>
          <a:lstStyle/>
          <a:p>
            <a:pPr>
              <a:spcBef>
                <a:spcPts val="600"/>
              </a:spcBef>
              <a:spcAft>
                <a:spcPts val="600"/>
              </a:spcAft>
            </a:pPr>
            <a:r>
              <a:rPr lang="en-US" sz="3300" dirty="0"/>
              <a:t>DC</a:t>
            </a:r>
          </a:p>
          <a:p>
            <a:pPr lvl="1">
              <a:spcBef>
                <a:spcPts val="600"/>
              </a:spcBef>
              <a:spcAft>
                <a:spcPts val="600"/>
              </a:spcAft>
            </a:pPr>
            <a:r>
              <a:rPr lang="en-US" sz="2400" dirty="0"/>
              <a:t>Adverse decision must be supported by “legitimate business reason”</a:t>
            </a:r>
          </a:p>
          <a:p>
            <a:pPr lvl="1">
              <a:spcBef>
                <a:spcPts val="600"/>
              </a:spcBef>
              <a:spcAft>
                <a:spcPts val="600"/>
              </a:spcAft>
            </a:pPr>
            <a:r>
              <a:rPr lang="en-US" sz="2400" b="1" dirty="0">
                <a:solidFill>
                  <a:srgbClr val="FF0000"/>
                </a:solidFill>
              </a:rPr>
              <a:t>Must consider</a:t>
            </a:r>
            <a:r>
              <a:rPr lang="en-US" sz="2400" dirty="0"/>
              <a:t>: (1) the specific duties and responsibilities of position; (2) the bearing of conviction on ability to perform duties; (3) time elapsed; (4) applicant’s age at time of crime; (5) the frequency and seriousness of the crime; and (6) any information reflecting subsequent rehabilitation or good conduct </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82</a:t>
            </a:fld>
            <a:endParaRPr lang="en-US" dirty="0"/>
          </a:p>
        </p:txBody>
      </p:sp>
    </p:spTree>
    <p:extLst>
      <p:ext uri="{BB962C8B-B14F-4D97-AF65-F5344CB8AC3E}">
        <p14:creationId xmlns:p14="http://schemas.microsoft.com/office/powerpoint/2010/main" val="20237112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solidFill>
                  <a:schemeClr val="accent2"/>
                </a:solidFill>
              </a:rPr>
              <a:t>How can the information be used?</a:t>
            </a:r>
          </a:p>
        </p:txBody>
      </p:sp>
      <p:sp>
        <p:nvSpPr>
          <p:cNvPr id="2" name="Content Placeholder 1"/>
          <p:cNvSpPr>
            <a:spLocks noGrp="1"/>
          </p:cNvSpPr>
          <p:nvPr>
            <p:ph idx="1"/>
          </p:nvPr>
        </p:nvSpPr>
        <p:spPr>
          <a:xfrm>
            <a:off x="1981201" y="1807779"/>
            <a:ext cx="7246883" cy="4321750"/>
          </a:xfrm>
        </p:spPr>
        <p:txBody>
          <a:bodyPr>
            <a:normAutofit/>
          </a:bodyPr>
          <a:lstStyle/>
          <a:p>
            <a:pPr>
              <a:spcBef>
                <a:spcPts val="600"/>
              </a:spcBef>
              <a:spcAft>
                <a:spcPts val="600"/>
              </a:spcAft>
            </a:pPr>
            <a:r>
              <a:rPr lang="en-US" sz="3300" dirty="0"/>
              <a:t>MoCo</a:t>
            </a:r>
          </a:p>
          <a:p>
            <a:pPr lvl="1">
              <a:spcBef>
                <a:spcPts val="600"/>
              </a:spcBef>
              <a:spcAft>
                <a:spcPts val="600"/>
              </a:spcAft>
            </a:pPr>
            <a:r>
              <a:rPr lang="en-US" sz="2400" dirty="0"/>
              <a:t>No specific guidance</a:t>
            </a:r>
          </a:p>
          <a:p>
            <a:pPr>
              <a:spcBef>
                <a:spcPts val="600"/>
              </a:spcBef>
              <a:spcAft>
                <a:spcPts val="600"/>
              </a:spcAft>
            </a:pPr>
            <a:r>
              <a:rPr lang="en-US" sz="3300" dirty="0"/>
              <a:t>PG</a:t>
            </a:r>
          </a:p>
          <a:p>
            <a:pPr lvl="1">
              <a:spcBef>
                <a:spcPts val="600"/>
              </a:spcBef>
              <a:spcAft>
                <a:spcPts val="600"/>
              </a:spcAft>
            </a:pPr>
            <a:r>
              <a:rPr lang="en-US" sz="2400" dirty="0"/>
              <a:t>Conduct “individualized assessment” considering: (1) how offenses suggest unfitness to perform job duties; (2) time elapsed since offense; (3) evidence of inaccuracy of records</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83</a:t>
            </a:fld>
            <a:endParaRPr lang="en-US" dirty="0"/>
          </a:p>
        </p:txBody>
      </p:sp>
    </p:spTree>
    <p:extLst>
      <p:ext uri="{BB962C8B-B14F-4D97-AF65-F5344CB8AC3E}">
        <p14:creationId xmlns:p14="http://schemas.microsoft.com/office/powerpoint/2010/main" val="9219141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33600" y="609601"/>
            <a:ext cx="6347713" cy="756745"/>
          </a:xfrm>
        </p:spPr>
        <p:txBody>
          <a:bodyPr/>
          <a:lstStyle/>
          <a:p>
            <a:r>
              <a:rPr lang="en-US" dirty="0">
                <a:solidFill>
                  <a:schemeClr val="accent2"/>
                </a:solidFill>
              </a:rPr>
              <a:t>Procedural rights</a:t>
            </a:r>
          </a:p>
        </p:txBody>
      </p:sp>
      <p:sp>
        <p:nvSpPr>
          <p:cNvPr id="2" name="Content Placeholder 1"/>
          <p:cNvSpPr>
            <a:spLocks noGrp="1"/>
          </p:cNvSpPr>
          <p:nvPr>
            <p:ph idx="1"/>
          </p:nvPr>
        </p:nvSpPr>
        <p:spPr>
          <a:xfrm>
            <a:off x="1981201" y="1450429"/>
            <a:ext cx="7246883" cy="4679101"/>
          </a:xfrm>
        </p:spPr>
        <p:txBody>
          <a:bodyPr>
            <a:normAutofit fontScale="92500" lnSpcReduction="10000"/>
          </a:bodyPr>
          <a:lstStyle/>
          <a:p>
            <a:pPr>
              <a:spcBef>
                <a:spcPts val="600"/>
              </a:spcBef>
              <a:spcAft>
                <a:spcPts val="600"/>
              </a:spcAft>
            </a:pPr>
            <a:r>
              <a:rPr lang="en-US" sz="3300" dirty="0"/>
              <a:t>DC</a:t>
            </a:r>
          </a:p>
          <a:p>
            <a:pPr lvl="1">
              <a:spcBef>
                <a:spcPts val="600"/>
              </a:spcBef>
              <a:spcAft>
                <a:spcPts val="600"/>
              </a:spcAft>
            </a:pPr>
            <a:r>
              <a:rPr lang="en-US" sz="2400" dirty="0"/>
              <a:t>Within 30 days of adverse action applicant may request (1) a copy of records used by employer in considering the applicant and (2) notice advising of right to file complaint with DC OHR</a:t>
            </a:r>
          </a:p>
          <a:p>
            <a:pPr>
              <a:spcBef>
                <a:spcPts val="600"/>
              </a:spcBef>
              <a:spcAft>
                <a:spcPts val="600"/>
              </a:spcAft>
            </a:pPr>
            <a:r>
              <a:rPr lang="en-US" sz="3300" dirty="0"/>
              <a:t>MoCo/PG</a:t>
            </a:r>
          </a:p>
          <a:p>
            <a:pPr lvl="1">
              <a:spcBef>
                <a:spcPts val="600"/>
              </a:spcBef>
              <a:spcAft>
                <a:spcPts val="600"/>
              </a:spcAft>
            </a:pPr>
            <a:r>
              <a:rPr lang="en-US" sz="2400" b="1" dirty="0">
                <a:solidFill>
                  <a:srgbClr val="FF0000"/>
                </a:solidFill>
              </a:rPr>
              <a:t>Before withdrawal of job offer</a:t>
            </a:r>
            <a:r>
              <a:rPr lang="en-US" sz="2400" b="1" dirty="0"/>
              <a:t> </a:t>
            </a:r>
            <a:r>
              <a:rPr lang="en-US" sz="2400" dirty="0"/>
              <a:t>employer must (1) provide copy of the criminal background check; (2) provide notice of intent to withdraw and basis for same; (3) not rescind offer for seven (7) days to allow applicant to correct inaccuracies in record</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84</a:t>
            </a:fld>
            <a:endParaRPr lang="en-US" dirty="0"/>
          </a:p>
        </p:txBody>
      </p:sp>
    </p:spTree>
    <p:extLst>
      <p:ext uri="{BB962C8B-B14F-4D97-AF65-F5344CB8AC3E}">
        <p14:creationId xmlns:p14="http://schemas.microsoft.com/office/powerpoint/2010/main" val="212690263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2133600" y="609601"/>
            <a:ext cx="6347713" cy="756745"/>
          </a:xfrm>
        </p:spPr>
        <p:txBody>
          <a:bodyPr/>
          <a:lstStyle/>
          <a:p>
            <a:r>
              <a:rPr lang="en-US" dirty="0">
                <a:solidFill>
                  <a:schemeClr val="accent2"/>
                </a:solidFill>
              </a:rPr>
              <a:t>Other Jurisdictions</a:t>
            </a:r>
          </a:p>
        </p:txBody>
      </p:sp>
      <p:sp>
        <p:nvSpPr>
          <p:cNvPr id="2" name="Content Placeholder 1"/>
          <p:cNvSpPr>
            <a:spLocks noGrp="1"/>
          </p:cNvSpPr>
          <p:nvPr>
            <p:ph idx="1"/>
          </p:nvPr>
        </p:nvSpPr>
        <p:spPr>
          <a:xfrm>
            <a:off x="1981201" y="1450429"/>
            <a:ext cx="7246883" cy="4679101"/>
          </a:xfrm>
        </p:spPr>
        <p:txBody>
          <a:bodyPr>
            <a:normAutofit/>
          </a:bodyPr>
          <a:lstStyle/>
          <a:p>
            <a:pPr>
              <a:spcBef>
                <a:spcPts val="600"/>
              </a:spcBef>
              <a:spcAft>
                <a:spcPts val="600"/>
              </a:spcAft>
            </a:pPr>
            <a:r>
              <a:rPr lang="en-US" sz="2400" dirty="0"/>
              <a:t>Virginia</a:t>
            </a:r>
          </a:p>
          <a:p>
            <a:pPr lvl="1">
              <a:spcBef>
                <a:spcPts val="600"/>
              </a:spcBef>
              <a:spcAft>
                <a:spcPts val="600"/>
              </a:spcAft>
            </a:pPr>
            <a:r>
              <a:rPr lang="en-US" sz="2200" dirty="0"/>
              <a:t>Executive Order  41 applies to state employment</a:t>
            </a:r>
          </a:p>
          <a:p>
            <a:pPr lvl="1">
              <a:spcBef>
                <a:spcPts val="600"/>
              </a:spcBef>
              <a:spcAft>
                <a:spcPts val="600"/>
              </a:spcAft>
            </a:pPr>
            <a:r>
              <a:rPr lang="en-US" sz="2200" dirty="0"/>
              <a:t>Senate Bill 252 – passed the Senate in 2019/public employment and state agencies only</a:t>
            </a:r>
          </a:p>
          <a:p>
            <a:pPr>
              <a:spcBef>
                <a:spcPts val="600"/>
              </a:spcBef>
              <a:spcAft>
                <a:spcPts val="600"/>
              </a:spcAft>
            </a:pPr>
            <a:r>
              <a:rPr lang="en-US" sz="2400" dirty="0"/>
              <a:t>Baltimore, California, Connecticut, Hawaii, Illinois, Massachusetts, Minnesota, New Jersey, New York (city), Oregon, Philadelphia, Rhode Island, Vermont</a:t>
            </a:r>
          </a:p>
          <a:p>
            <a:pPr>
              <a:spcBef>
                <a:spcPts val="600"/>
              </a:spcBef>
              <a:spcAft>
                <a:spcPts val="600"/>
              </a:spcAft>
            </a:pPr>
            <a:r>
              <a:rPr lang="en-US" sz="2400" dirty="0"/>
              <a:t>Many cities and localities getting in on the act </a:t>
            </a:r>
          </a:p>
        </p:txBody>
      </p:sp>
      <p:sp>
        <p:nvSpPr>
          <p:cNvPr id="3" name="Footer Placeholder 2"/>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85</a:t>
            </a:fld>
            <a:endParaRPr lang="en-US" dirty="0"/>
          </a:p>
        </p:txBody>
      </p:sp>
    </p:spTree>
    <p:extLst>
      <p:ext uri="{BB962C8B-B14F-4D97-AF65-F5344CB8AC3E}">
        <p14:creationId xmlns:p14="http://schemas.microsoft.com/office/powerpoint/2010/main" val="2020130268"/>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endParaRPr lang="en-US" dirty="0"/>
          </a:p>
        </p:txBody>
      </p:sp>
      <p:pic>
        <p:nvPicPr>
          <p:cNvPr id="1031" name="Picture 7"/>
          <p:cNvPicPr>
            <a:picLocks noGrp="1" noChangeAspect="1" noChangeArrowheads="1"/>
          </p:cNvPicPr>
          <p:nvPr>
            <p:ph idx="1"/>
          </p:nvPr>
        </p:nvPicPr>
        <p:blipFill>
          <a:blip r:embed="rId3">
            <a:extLst>
              <a:ext uri="{28A0092B-C50C-407E-A947-70E740481C1C}">
                <a14:useLocalDpi xmlns:a14="http://schemas.microsoft.com/office/drawing/2010/main" val="0"/>
              </a:ext>
            </a:extLst>
          </a:blip>
          <a:stretch>
            <a:fillRect/>
          </a:stretch>
        </p:blipFill>
        <p:spPr bwMode="auto">
          <a:xfrm>
            <a:off x="3051140" y="2539206"/>
            <a:ext cx="3505200" cy="3124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9" name="Footer Placeholder 8"/>
          <p:cNvSpPr>
            <a:spLocks noGrp="1"/>
          </p:cNvSpPr>
          <p:nvPr>
            <p:ph type="ftr" sz="quarter" idx="11"/>
          </p:nvPr>
        </p:nvSpPr>
        <p:spPr/>
        <p:txBody>
          <a:bodyPr/>
          <a:lstStyle/>
          <a:p>
            <a:r>
              <a:rPr lang="en-US"/>
              <a:t>DC BAR | September 23, 2019</a:t>
            </a:r>
            <a:endParaRPr lang="en-US" dirty="0"/>
          </a:p>
        </p:txBody>
      </p:sp>
      <p:sp>
        <p:nvSpPr>
          <p:cNvPr id="4" name="Slide Number Placeholder 3"/>
          <p:cNvSpPr>
            <a:spLocks noGrp="1"/>
          </p:cNvSpPr>
          <p:nvPr>
            <p:ph type="sldNum" sz="quarter" idx="12"/>
          </p:nvPr>
        </p:nvSpPr>
        <p:spPr/>
        <p:txBody>
          <a:bodyPr/>
          <a:lstStyle/>
          <a:p>
            <a:fld id="{45443ECF-A570-C145-ACE8-4C3387E130F4}" type="slidenum">
              <a:rPr lang="en-US" smtClean="0"/>
              <a:pPr/>
              <a:t>86</a:t>
            </a:fld>
            <a:endParaRPr lang="en-US" dirty="0"/>
          </a:p>
        </p:txBody>
      </p:sp>
      <p:pic>
        <p:nvPicPr>
          <p:cNvPr id="1029" name="Picture 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8640" y="158750"/>
            <a:ext cx="8373534" cy="1771650"/>
          </a:xfrm>
          <a:prstGeom prst="rect">
            <a:avLst/>
          </a:prstGeom>
          <a:noFill/>
          <a:ln>
            <a:noFill/>
          </a:ln>
          <a:scene3d>
            <a:camera prst="orthographicFront"/>
            <a:lightRig rig="threePt" dir="t"/>
          </a:scene3d>
          <a:sp3d>
            <a:bevelT/>
          </a:sp3d>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59092583"/>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91991" y="289768"/>
            <a:ext cx="8070059" cy="815525"/>
          </a:xfrm>
        </p:spPr>
        <p:txBody>
          <a:bodyPr>
            <a:normAutofit fontScale="90000"/>
          </a:bodyPr>
          <a:lstStyle/>
          <a:p>
            <a:r>
              <a:rPr lang="en-US" sz="5000" dirty="0">
                <a:latin typeface="Helvetica Light"/>
              </a:rPr>
              <a:t>Positions on LGBTIQ Rights</a:t>
            </a:r>
          </a:p>
        </p:txBody>
      </p:sp>
      <p:sp>
        <p:nvSpPr>
          <p:cNvPr id="4" name="Rectangle 3"/>
          <p:cNvSpPr/>
          <p:nvPr/>
        </p:nvSpPr>
        <p:spPr>
          <a:xfrm>
            <a:off x="2092411" y="1105293"/>
            <a:ext cx="6301946" cy="4893647"/>
          </a:xfrm>
          <a:prstGeom prst="rect">
            <a:avLst/>
          </a:prstGeom>
        </p:spPr>
        <p:txBody>
          <a:bodyPr wrap="square">
            <a:spAutoFit/>
          </a:bodyPr>
          <a:lstStyle/>
          <a:p>
            <a:r>
              <a:rPr lang="en-US" sz="2400" dirty="0">
                <a:solidFill>
                  <a:srgbClr val="0070C0"/>
                </a:solidFill>
                <a:latin typeface="Arial" charset="0"/>
                <a:ea typeface="Arial" charset="0"/>
                <a:cs typeface="Arial" charset="0"/>
              </a:rPr>
              <a:t>Does sexual orientation or gender identity have to be recognized as a protected class in order for there to be protection for those who do or do not support LGBTIQ rights?</a:t>
            </a:r>
          </a:p>
          <a:p>
            <a:endParaRPr lang="en-US" sz="2400" dirty="0">
              <a:solidFill>
                <a:srgbClr val="0070C0"/>
              </a:solidFill>
              <a:latin typeface="Arial" charset="0"/>
              <a:ea typeface="Arial" charset="0"/>
              <a:cs typeface="Arial" charset="0"/>
            </a:endParaRPr>
          </a:p>
          <a:p>
            <a:r>
              <a:rPr lang="en-US" sz="2400" dirty="0">
                <a:solidFill>
                  <a:srgbClr val="0070C0"/>
                </a:solidFill>
                <a:latin typeface="Arial" charset="0"/>
                <a:ea typeface="Arial" charset="0"/>
                <a:cs typeface="Arial" charset="0"/>
              </a:rPr>
              <a:t>The EEOC interprets and enforces Title VII's prohibition of sex discrimination as forbidding any employment discrimination based on </a:t>
            </a:r>
            <a:r>
              <a:rPr lang="en-US" sz="2400" b="1" dirty="0">
                <a:solidFill>
                  <a:srgbClr val="0070C0"/>
                </a:solidFill>
                <a:latin typeface="Arial" charset="0"/>
                <a:ea typeface="Arial" charset="0"/>
                <a:cs typeface="Arial" charset="0"/>
              </a:rPr>
              <a:t>gender identity or sexual orientation.</a:t>
            </a:r>
            <a:r>
              <a:rPr lang="en-US" sz="2400" dirty="0">
                <a:solidFill>
                  <a:srgbClr val="0070C0"/>
                </a:solidFill>
                <a:latin typeface="Arial" charset="0"/>
                <a:ea typeface="Arial" charset="0"/>
                <a:cs typeface="Arial" charset="0"/>
              </a:rPr>
              <a:t>  These protections apply regardless of any contrary state or local laws.</a:t>
            </a:r>
          </a:p>
          <a:p>
            <a:endParaRPr lang="en-US" sz="2400" dirty="0"/>
          </a:p>
          <a:p>
            <a:endParaRPr lang="en-US" sz="2400" dirty="0"/>
          </a:p>
        </p:txBody>
      </p:sp>
      <p:sp>
        <p:nvSpPr>
          <p:cNvPr id="3" name="Footer Placeholder 2">
            <a:extLst>
              <a:ext uri="{FF2B5EF4-FFF2-40B4-BE49-F238E27FC236}">
                <a16:creationId xmlns:a16="http://schemas.microsoft.com/office/drawing/2014/main" xmlns="" id="{40D96472-E761-8642-A161-BE3A808F69A7}"/>
              </a:ext>
            </a:extLst>
          </p:cNvPr>
          <p:cNvSpPr>
            <a:spLocks noGrp="1"/>
          </p:cNvSpPr>
          <p:nvPr>
            <p:ph type="ftr" sz="quarter" idx="11"/>
          </p:nvPr>
        </p:nvSpPr>
        <p:spPr/>
        <p:txBody>
          <a:bodyPr/>
          <a:lstStyle/>
          <a:p>
            <a:r>
              <a:rPr lang="en-US"/>
              <a:t>DC BAR | September 23, 2019</a:t>
            </a:r>
            <a:endParaRPr lang="en-US" dirty="0"/>
          </a:p>
        </p:txBody>
      </p:sp>
      <p:sp>
        <p:nvSpPr>
          <p:cNvPr id="5" name="Slide Number Placeholder 4">
            <a:extLst>
              <a:ext uri="{FF2B5EF4-FFF2-40B4-BE49-F238E27FC236}">
                <a16:creationId xmlns:a16="http://schemas.microsoft.com/office/drawing/2014/main" xmlns="" id="{725E8661-6848-E847-A8A1-1F0512A674F5}"/>
              </a:ext>
            </a:extLst>
          </p:cNvPr>
          <p:cNvSpPr>
            <a:spLocks noGrp="1"/>
          </p:cNvSpPr>
          <p:nvPr>
            <p:ph type="sldNum" sz="quarter" idx="12"/>
          </p:nvPr>
        </p:nvSpPr>
        <p:spPr/>
        <p:txBody>
          <a:bodyPr/>
          <a:lstStyle/>
          <a:p>
            <a:fld id="{45443ECF-A570-C145-ACE8-4C3387E130F4}" type="slidenum">
              <a:rPr lang="en-US" smtClean="0"/>
              <a:pPr/>
              <a:t>9</a:t>
            </a:fld>
            <a:endParaRPr lang="en-US" dirty="0"/>
          </a:p>
        </p:txBody>
      </p:sp>
    </p:spTree>
    <p:extLst>
      <p:ext uri="{BB962C8B-B14F-4D97-AF65-F5344CB8AC3E}">
        <p14:creationId xmlns:p14="http://schemas.microsoft.com/office/powerpoint/2010/main" val="85545167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Facet</Template>
  <TotalTime>25937</TotalTime>
  <Words>5842</Words>
  <Application>Microsoft Office PowerPoint</Application>
  <PresentationFormat>Custom</PresentationFormat>
  <Paragraphs>622</Paragraphs>
  <Slides>86</Slides>
  <Notes>27</Notes>
  <HiddenSlides>0</HiddenSlides>
  <MMClips>0</MMClips>
  <ScaleCrop>false</ScaleCrop>
  <HeadingPairs>
    <vt:vector size="4" baseType="variant">
      <vt:variant>
        <vt:lpstr>Theme</vt:lpstr>
      </vt:variant>
      <vt:variant>
        <vt:i4>1</vt:i4>
      </vt:variant>
      <vt:variant>
        <vt:lpstr>Slide Titles</vt:lpstr>
      </vt:variant>
      <vt:variant>
        <vt:i4>86</vt:i4>
      </vt:variant>
    </vt:vector>
  </HeadingPairs>
  <TitlesOfParts>
    <vt:vector size="87" baseType="lpstr">
      <vt:lpstr>Facet</vt:lpstr>
      <vt:lpstr>It Didn’t Happen at Work:  Can They Fire Me Anyway? </vt:lpstr>
      <vt:lpstr>OUTSIDE ACTIVITIES COVERED TODAY</vt:lpstr>
      <vt:lpstr>Political Activity</vt:lpstr>
      <vt:lpstr>Political Activity</vt:lpstr>
      <vt:lpstr>Political Activity</vt:lpstr>
      <vt:lpstr>Political Activity</vt:lpstr>
      <vt:lpstr>Political Activity</vt:lpstr>
      <vt:lpstr>Title VII:  Retaliation</vt:lpstr>
      <vt:lpstr>Positions on LGBTIQ Rights</vt:lpstr>
      <vt:lpstr>Positions on LGBTIQ Rights</vt:lpstr>
      <vt:lpstr>Positions on LGBTIQ Rights</vt:lpstr>
      <vt:lpstr>Positions on LGBTIQ Rights</vt:lpstr>
      <vt:lpstr>Positions on LGBTIQ Rights</vt:lpstr>
      <vt:lpstr>Positions on LGBTIQ Rights</vt:lpstr>
      <vt:lpstr>Romantic Relationships</vt:lpstr>
      <vt:lpstr>Romantic Relationships  in the Workplace</vt:lpstr>
      <vt:lpstr>Romantic Relationships  in the Workplace</vt:lpstr>
      <vt:lpstr>Common Scenarios</vt:lpstr>
      <vt:lpstr>Common Scenarios</vt:lpstr>
      <vt:lpstr>Possible Prohibited Relationships</vt:lpstr>
      <vt:lpstr>Employer Best Practices</vt:lpstr>
      <vt:lpstr>Employer Best Practices</vt:lpstr>
      <vt:lpstr>Sample ‘No Fraternization’ Policy</vt:lpstr>
      <vt:lpstr>Sample ‘No Fraternization’ Policy</vt:lpstr>
      <vt:lpstr>Sample ‘No Fraternization’ Policy</vt:lpstr>
      <vt:lpstr>Romantic Relationships: Case 1</vt:lpstr>
      <vt:lpstr>Romantic Relationships: Case 1</vt:lpstr>
      <vt:lpstr>Romantic Relationships: Case 2</vt:lpstr>
      <vt:lpstr>Romantic Relationships: Case 2</vt:lpstr>
      <vt:lpstr>Reproductive Health Decisions</vt:lpstr>
      <vt:lpstr>If I can be fired for being a “Bronie,” can they fire me for owning a gun or being a smoker?</vt:lpstr>
      <vt:lpstr>“ATF” Issues</vt:lpstr>
      <vt:lpstr>SMOKING</vt:lpstr>
      <vt:lpstr>SMOKING</vt:lpstr>
      <vt:lpstr>GUN OWNERSHIP</vt:lpstr>
      <vt:lpstr>GUN OWNERSHIP</vt:lpstr>
      <vt:lpstr>GUN OWNERSHIP</vt:lpstr>
      <vt:lpstr>ALCOHOL &amp; ALCOHOLISM</vt:lpstr>
      <vt:lpstr>ALCOHOL &amp; ALCOHOLISM</vt:lpstr>
      <vt:lpstr>ALCOHOL &amp; ALCOHOLISM</vt:lpstr>
      <vt:lpstr>ALCOHOL &amp; ALCOHOLISM</vt:lpstr>
      <vt:lpstr>ALCOHOL &amp; ALCOHOLISM</vt:lpstr>
      <vt:lpstr>ALCOHOL &amp; ALCOHOLISM</vt:lpstr>
      <vt:lpstr>Marijuana Use</vt:lpstr>
      <vt:lpstr>Marijuana Use</vt:lpstr>
      <vt:lpstr>Marijuana Use: D.C.</vt:lpstr>
      <vt:lpstr>Marijuana Use: D.C.</vt:lpstr>
      <vt:lpstr>Marijuana Use: Maryland</vt:lpstr>
      <vt:lpstr>Marijuana Use: Virginia 2018 Legislation  </vt:lpstr>
      <vt:lpstr>Marijuana Use:  Virginia 2019 Legislation</vt:lpstr>
      <vt:lpstr>Marijuana Use:  Virginia Employee Beware</vt:lpstr>
      <vt:lpstr>MARIJUANA:  VIRGINIA Looking ahead</vt:lpstr>
      <vt:lpstr>Interaction with Federal Law</vt:lpstr>
      <vt:lpstr>Employer Best Practices</vt:lpstr>
      <vt:lpstr>Employer Best Practices</vt:lpstr>
      <vt:lpstr>Marijuana Use: Case 1</vt:lpstr>
      <vt:lpstr>Marijuana Use: Case 1</vt:lpstr>
      <vt:lpstr>Marijuana Use: Case 2</vt:lpstr>
      <vt:lpstr>Marijuana Use: Case 2</vt:lpstr>
      <vt:lpstr>Marijuana Use: Case 3</vt:lpstr>
      <vt:lpstr>Outside Employment</vt:lpstr>
      <vt:lpstr>Outside Employment</vt:lpstr>
      <vt:lpstr>Outside Employment</vt:lpstr>
      <vt:lpstr>Outside Employment</vt:lpstr>
      <vt:lpstr>Moonlighting Policies</vt:lpstr>
      <vt:lpstr>Moonlighting Policies</vt:lpstr>
      <vt:lpstr>Moonlighting Policies</vt:lpstr>
      <vt:lpstr>Sample Moonlighting Policy</vt:lpstr>
      <vt:lpstr>Sample Moonlighting Policy</vt:lpstr>
      <vt:lpstr>Sample Moonlighting Policy</vt:lpstr>
      <vt:lpstr>Overview of Statutes</vt:lpstr>
      <vt:lpstr>Overview of Statutes</vt:lpstr>
      <vt:lpstr>Outside Employment Case</vt:lpstr>
      <vt:lpstr>Outside Employment Case</vt:lpstr>
      <vt:lpstr>BANNING THE BOX</vt:lpstr>
      <vt:lpstr>BANNING THE BOX</vt:lpstr>
      <vt:lpstr>BANNING THE BOX - LOCALLY</vt:lpstr>
      <vt:lpstr>BANNING THE BOX - LOCALLY</vt:lpstr>
      <vt:lpstr>Coverage</vt:lpstr>
      <vt:lpstr>What’s permitted?</vt:lpstr>
      <vt:lpstr>When can the inquiry be made?</vt:lpstr>
      <vt:lpstr>How can the information be used?</vt:lpstr>
      <vt:lpstr>How can the information be used?</vt:lpstr>
      <vt:lpstr>Procedural rights</vt:lpstr>
      <vt:lpstr>Other Jurisdictions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Media Headaches: PREVENTION AND CURES</dc:title>
  <dc:creator>Diane Seltzer</dc:creator>
  <cp:lastModifiedBy>Jane</cp:lastModifiedBy>
  <cp:revision>518</cp:revision>
  <cp:lastPrinted>2019-09-15T18:49:00Z</cp:lastPrinted>
  <dcterms:created xsi:type="dcterms:W3CDTF">2012-01-25T17:40:08Z</dcterms:created>
  <dcterms:modified xsi:type="dcterms:W3CDTF">2019-09-22T23:54:37Z</dcterms:modified>
</cp:coreProperties>
</file>