
<file path=[Content_Types].xml><?xml version="1.0" encoding="utf-8"?>
<Types xmlns="http://schemas.openxmlformats.org/package/2006/content-types">
  <Default Extension="jpeg" ContentType="image/jpeg"/>
  <Default Extension="fntdata" ContentType="application/x-fontdata"/>
  <Default Extension="rels" ContentType="application/vnd.openxmlformats-package.relationships+xml"/>
  <Override PartName="/customXml/item1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r:id="rId5" id="2147483659"/>
  </p:sldMasterIdLst>
  <p:notesMasterIdLst>
    <p:notesMasterId r:id="rId14"/>
  </p:notesMasterIdLst>
  <p:sldIdLst>
    <p:sldId r:id="rId6" id="256"/>
    <p:sldId r:id="rId7" id="257"/>
    <p:sldId r:id="rId8" id="259"/>
    <p:sldId r:id="rId9" id="263"/>
    <p:sldId r:id="rId10" id="267"/>
    <p:sldId r:id="rId11" id="266"/>
    <p:sldId r:id="rId12" id="281"/>
    <p:sldId r:id="rId13" id="284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5"/>
      <p:bold r:id="rId16"/>
      <p:italic r:id="rId17"/>
      <p:boldItalic r:id="rId18"/>
    </p:embeddedFont>
    <p:embeddedFont>
      <p:font typeface="Spectral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4A1"/>
    <a:srgbClr val="1793B5"/>
    <a:srgbClr val="2E7C8E"/>
    <a:srgbClr val="386E90"/>
    <a:srgbClr val="22789E"/>
    <a:srgbClr val="286A7A"/>
    <a:srgbClr val="131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8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imanage.xml" Type="http://schemas.openxmlformats.org/officeDocument/2006/relationships/customXml" Target="../customXML/item5.xml" /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notesMaster" Target="notesMasters/notesMaster1.xml" /><Relationship Id="rId15" Type="http://schemas.openxmlformats.org/officeDocument/2006/relationships/font" Target="fonts/font1.fntdata" /><Relationship Id="rId16" Type="http://schemas.openxmlformats.org/officeDocument/2006/relationships/font" Target="fonts/font2.fntdata" /><Relationship Id="rId17" Type="http://schemas.openxmlformats.org/officeDocument/2006/relationships/font" Target="fonts/font3.fntdata" /><Relationship Id="rId18" Type="http://schemas.openxmlformats.org/officeDocument/2006/relationships/font" Target="fonts/font4.fntdata" /><Relationship Id="rId19" Type="http://schemas.openxmlformats.org/officeDocument/2006/relationships/font" Target="fonts/font5.fntdata" /><Relationship Id="rId20" Type="http://schemas.openxmlformats.org/officeDocument/2006/relationships/font" Target="fonts/font6.fntdata" /><Relationship Id="rId21" Type="http://schemas.openxmlformats.org/officeDocument/2006/relationships/font" Target="fonts/font7.fntdata" /><Relationship Id="rId22" Type="http://schemas.openxmlformats.org/officeDocument/2006/relationships/font" Target="fonts/font8.fntdata" /><Relationship Id="rId23" Type="http://schemas.openxmlformats.org/officeDocument/2006/relationships/font" Target="fonts/font9.fntdata" /><Relationship Id="rId24" Type="http://schemas.openxmlformats.org/officeDocument/2006/relationships/font" Target="fonts/font10.fntdata" /><Relationship Id="rId25" Type="http://schemas.openxmlformats.org/officeDocument/2006/relationships/font" Target="fonts/font11.fntdata" /><Relationship Id="rId26" Type="http://schemas.openxmlformats.org/officeDocument/2006/relationships/font" Target="fonts/font12.fntdata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2.xml" /><Relationship Id="rId3" Type="http://schemas.openxmlformats.org/officeDocument/2006/relationships/customXml" Target="../customXml/item3.xml" /><Relationship Id="rId30" Type="http://schemas.openxmlformats.org/officeDocument/2006/relationships/tableStyles" Target="tableStyles.xml" /><Relationship Id="rId4" Type="http://schemas.openxmlformats.org/officeDocument/2006/relationships/customXml" Target="../customXml/item4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84396-5FCE-4F10-BC6C-B367664A8D29}" type="doc">
      <dgm:prSet loTypeId="urn:microsoft.com/office/officeart/2005/8/layout/vList5" loCatId="list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DACF9432-31C1-43A7-BCAE-7728AEF60824}" cxnId="{75F327B5-A539-4F5C-A222-E1883DC54FB7}" type="par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95297424-1E4F-4DA1-BD30-F9454E13AD3F}">
      <dgm:prSet phldrT="[Text]" custT="1"/>
      <dgm:spPr/>
      <dgm:t>
        <a:bodyPr/>
        <a:lstStyle/>
        <a:p>
          <a:r>
            <a:rPr lang="en-US" sz="2400" b="0" dirty="1">
              <a:latin typeface="Spectral" panose="020b0604020202020204" charset="0"/>
            </a:rPr>
            <a:t>Federal View</a:t>
          </a:r>
        </a:p>
      </dgm:t>
    </dgm:pt>
    <dgm:pt modelId="{565C3E66-D939-465D-A944-EADB22F7B76B}" cxnId="{79CCB9DC-9F10-4BE3-8EA4-15A064C16F91}" type="par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45FE7DB8-3AFF-4AB8-BA33-234D7B2D554F}">
      <dgm:prSet phldrT="[Text]" custT="1"/>
      <dgm:spPr/>
      <dgm:t>
        <a:bodyPr/>
        <a:lstStyle/>
        <a:p>
          <a:r>
            <a:rPr lang="en-US" sz="1450" dirty="1">
              <a:latin typeface="Spectral" panose="020b0604020202020204" charset="0"/>
            </a:rPr>
            <a:t>Marijuana in all forms is a Schedule I drug under the Controlled Substances Act.  21 U.S.C. § 812(b)(1) and (c). </a:t>
          </a:r>
        </a:p>
      </dgm:t>
    </dgm:pt>
    <dgm:pt modelId="{BC13A216-53FD-4691-9119-26E5B2532C8A}" cxnId="{79CCB9DC-9F10-4BE3-8EA4-15A064C16F91}" type="sib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957832B8-69E8-4DC3-BEA1-C7F1979A83CC}" cxnId="{20D3D917-5E84-4FE9-978C-6A9E7707B985}" type="par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19FC2437-E317-4A2D-AB4A-A2F25835E21F}">
      <dgm:prSet custT="1"/>
      <dgm:spPr/>
      <dgm:t>
        <a:bodyPr/>
        <a:lstStyle/>
        <a:p>
          <a:r>
            <a:rPr lang="en-US" sz="1450" dirty="1">
              <a:latin typeface="Spectral" panose="020b0604020202020204" charset="0"/>
            </a:rPr>
            <a:t>Department of Justice rescinded a 2013 memorandum suggesting federal government would not challenge state laws legalizing marijuana.</a:t>
          </a:r>
        </a:p>
      </dgm:t>
    </dgm:pt>
    <dgm:pt modelId="{5529F026-4522-4F21-B218-CDC9CAA9D529}" cxnId="{20D3D917-5E84-4FE9-978C-6A9E7707B985}" type="sib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3427A905-CD53-4AD0-B340-18C5C08FB9AB}" cxnId="{75F327B5-A539-4F5C-A222-E1883DC54FB7}" type="sib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A8D275D3-3EAB-48FB-BD78-413DF6C5088A}" cxnId="{9967B739-31B9-454C-BA97-BF0F4170B2BA}" type="par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C91E12A3-AC3B-4637-8139-F650C769021A}">
      <dgm:prSet phldrT="[Text]" custT="1"/>
      <dgm:spPr/>
      <dgm:t>
        <a:bodyPr/>
        <a:lstStyle/>
        <a:p>
          <a:r>
            <a:rPr lang="en-US" sz="2400" b="0" dirty="1">
              <a:latin typeface="Spectral" panose="020b0604020202020204" charset="0"/>
            </a:rPr>
            <a:t>State View</a:t>
          </a:r>
        </a:p>
      </dgm:t>
    </dgm:pt>
    <dgm:pt modelId="{70CA37C6-CD65-4C3A-B5A7-73E58E1F5F33}" cxnId="{84F5CB66-42C4-4DEC-834F-3B7C7AAEE5A4}" type="par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2C995DF0-9A53-45D1-A7BD-49E7B49359A2}">
      <dgm:prSet phldrT="[Text]" custT="1"/>
      <dgm:spPr/>
      <dgm:t>
        <a:bodyPr/>
        <a:lstStyle/>
        <a:p>
          <a:r>
            <a:rPr lang="en-US" sz="1400" dirty="1">
              <a:latin typeface="Spectral" panose="020b0604020202020204" charset="0"/>
            </a:rPr>
            <a:t>State laws that make recreational use legal and how that impacts an employer’s right to discipline, especially in states with lawful off-duty conduct laws</a:t>
          </a:r>
        </a:p>
      </dgm:t>
    </dgm:pt>
    <dgm:pt modelId="{D2C01A83-2666-4B95-BD7B-F764E91D592A}" cxnId="{84F5CB66-42C4-4DEC-834F-3B7C7AAEE5A4}" type="sib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DB2AD4FD-59CB-4CFE-9731-1A8D862DD768}" cxnId="{F643ECD8-1BEF-459B-82FA-A7AED3B61CCB}" type="par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CED417C8-4CA8-437C-8DED-BC1AB684204D}">
      <dgm:prSet custT="1"/>
      <dgm:spPr/>
      <dgm:t>
        <a:bodyPr/>
        <a:lstStyle/>
        <a:p>
          <a:r>
            <a:rPr lang="en-US" sz="1400" dirty="1">
              <a:latin typeface="Spectral" panose="020b0604020202020204" charset="0"/>
            </a:rPr>
            <a:t>Alaska, California, Colorado, District of Columbia, Maine, Massachusetts, Michigan, Nevada, Oregon, Vermont, and Washington have legalized marijuana for recreational purposes.</a:t>
          </a:r>
        </a:p>
      </dgm:t>
    </dgm:pt>
    <dgm:pt modelId="{9C1EA8F2-F04F-48D6-A2A3-CD8583CE435B}" cxnId="{F643ECD8-1BEF-459B-82FA-A7AED3B61CCB}" type="sib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99547A2B-434A-4836-820E-B70521F5E777}" cxnId="{9967B739-31B9-454C-BA97-BF0F4170B2BA}" type="sibTrans">
      <dgm:prSet/>
      <dgm:spPr/>
      <dgm:t>
        <a:bodyPr/>
        <a:lstStyle/>
        <a:p>
          <a:endParaRPr lang="en-US">
            <a:latin typeface="Spectral" panose="020b0604020202020204" charset="0"/>
          </a:endParaRPr>
        </a:p>
      </dgm:t>
    </dgm:pt>
    <dgm:pt modelId="{9390DC4F-6FD2-431C-9411-F920C829E58A}" type="pres">
      <dgm:prSet presAssocID="{AEE84396-5FCE-4F10-BC6C-B367664A8D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/>
        </a:p>
      </dgm:t>
    </dgm:pt>
    <dgm:pt modelId="{0CB04535-C8E2-42BC-B559-37BD63D57782}" type="pres">
      <dgm:prSet presAssocID="{95297424-1E4F-4DA1-BD30-F9454E13AD3F}" presName="linNode" presStyleCnt="0"/>
      <dgm:spPr/>
      <dgm:t>
        <a:bodyPr/>
        <a:lstStyle/>
        <a:p>
          <a:endParaRPr/>
        </a:p>
      </dgm:t>
    </dgm:pt>
    <dgm:pt modelId="{A5533F6B-8882-4776-8F02-CDE030741128}" type="pres">
      <dgm:prSet presAssocID="{95297424-1E4F-4DA1-BD30-F9454E13AD3F}" presName="parentText" presStyleLbl="node1" presStyleIdx="0" presStyleCnt="2" custScaleX="71392" custScaleY="79083">
        <dgm:presLayoutVars>
          <dgm:chMax val="1"/>
          <dgm:bulletEnabled val="1"/>
        </dgm:presLayoutVars>
      </dgm:prSet>
      <dgm:spPr/>
      <dgm:t>
        <a:bodyPr/>
        <a:lstStyle/>
        <a:p>
          <a:endParaRPr/>
        </a:p>
      </dgm:t>
    </dgm:pt>
    <dgm:pt modelId="{280F26FF-8831-41B3-B66A-A73ADCB473BD}" type="pres">
      <dgm:prSet presAssocID="{95297424-1E4F-4DA1-BD30-F9454E13AD3F}" presName="descendantText" presStyleLbl="alignAccFollowNode1" presStyleIdx="0" presStyleCnt="2" custScaleY="96037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AF218B36-44EA-4C00-9E60-433B4B58DC82}" type="pres">
      <dgm:prSet presAssocID="{3427A905-CD53-4AD0-B340-18C5C08FB9AB}" presName="sp" presStyleCnt="0"/>
      <dgm:spPr/>
      <dgm:t>
        <a:bodyPr/>
        <a:lstStyle/>
        <a:p>
          <a:endParaRPr/>
        </a:p>
      </dgm:t>
    </dgm:pt>
    <dgm:pt modelId="{296D686A-94ED-4203-8A4C-2B7ED83D4A97}" type="pres">
      <dgm:prSet presAssocID="{C91E12A3-AC3B-4637-8139-F650C769021A}" presName="linNode" presStyleCnt="0"/>
      <dgm:spPr/>
      <dgm:t>
        <a:bodyPr/>
        <a:lstStyle/>
        <a:p>
          <a:endParaRPr/>
        </a:p>
      </dgm:t>
    </dgm:pt>
    <dgm:pt modelId="{05423056-1DEA-4E36-BBB1-ABF8E05987DF}" type="pres">
      <dgm:prSet presAssocID="{C91E12A3-AC3B-4637-8139-F650C769021A}" presName="parentText" presStyleLbl="node1" presStyleIdx="1" presStyleCnt="2" custScaleX="70630" custScaleY="86445">
        <dgm:presLayoutVars>
          <dgm:chMax val="1"/>
          <dgm:bulletEnabled val="1"/>
        </dgm:presLayoutVars>
      </dgm:prSet>
      <dgm:spPr/>
      <dgm:t>
        <a:bodyPr/>
        <a:lstStyle/>
        <a:p>
          <a:endParaRPr/>
        </a:p>
      </dgm:t>
    </dgm:pt>
    <dgm:pt modelId="{23E90DD0-D153-4B98-9923-2AAE07F53412}" type="pres">
      <dgm:prSet presAssocID="{C91E12A3-AC3B-4637-8139-F650C769021A}" presName="descendantText" presStyleLbl="alignAccFollowNode1" presStyleIdx="1" presStyleCnt="2" custLinFactNeighborY="0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</dgm:ptLst>
  <dgm:cxnLst>
    <dgm:cxn modelId="{75F327B5-A539-4F5C-A222-E1883DC54FB7}" srcId="{AEE84396-5FCE-4F10-BC6C-B367664A8D29}" destId="{95297424-1E4F-4DA1-BD30-F9454E13AD3F}" srcOrd="0" destOrd="0" parTransId="{DACF9432-31C1-43A7-BCAE-7728AEF60824}" sibTransId="{3427A905-CD53-4AD0-B340-18C5C08FB9AB}"/>
    <dgm:cxn modelId="{79CCB9DC-9F10-4BE3-8EA4-15A064C16F91}" srcId="{95297424-1E4F-4DA1-BD30-F9454E13AD3F}" destId="{45FE7DB8-3AFF-4AB8-BA33-234D7B2D554F}" srcOrd="0" destOrd="0" parTransId="{565C3E66-D939-465D-A944-EADB22F7B76B}" sibTransId="{BC13A216-53FD-4691-9119-26E5B2532C8A}"/>
    <dgm:cxn modelId="{20D3D917-5E84-4FE9-978C-6A9E7707B985}" srcId="{95297424-1E4F-4DA1-BD30-F9454E13AD3F}" destId="{19FC2437-E317-4A2D-AB4A-A2F25835E21F}" srcOrd="1" destOrd="0" parTransId="{957832B8-69E8-4DC3-BEA1-C7F1979A83CC}" sibTransId="{5529F026-4522-4F21-B218-CDC9CAA9D529}"/>
    <dgm:cxn modelId="{9967B739-31B9-454C-BA97-BF0F4170B2BA}" srcId="{AEE84396-5FCE-4F10-BC6C-B367664A8D29}" destId="{C91E12A3-AC3B-4637-8139-F650C769021A}" srcOrd="1" destOrd="0" parTransId="{A8D275D3-3EAB-48FB-BD78-413DF6C5088A}" sibTransId="{99547A2B-434A-4836-820E-B70521F5E777}"/>
    <dgm:cxn modelId="{84F5CB66-42C4-4DEC-834F-3B7C7AAEE5A4}" srcId="{C91E12A3-AC3B-4637-8139-F650C769021A}" destId="{2C995DF0-9A53-45D1-A7BD-49E7B49359A2}" srcOrd="0" destOrd="0" parTransId="{70CA37C6-CD65-4C3A-B5A7-73E58E1F5F33}" sibTransId="{D2C01A83-2666-4B95-BD7B-F764E91D592A}"/>
    <dgm:cxn modelId="{F643ECD8-1BEF-459B-82FA-A7AED3B61CCB}" srcId="{C91E12A3-AC3B-4637-8139-F650C769021A}" destId="{CED417C8-4CA8-437C-8DED-BC1AB684204D}" srcOrd="1" destOrd="0" parTransId="{DB2AD4FD-59CB-4CFE-9731-1A8D862DD768}" sibTransId="{9C1EA8F2-F04F-48D6-A2A3-CD8583CE435B}"/>
    <dgm:cxn modelId="{4C47CED6-2FDA-495B-B6C5-71FBA3B05B7C}" type="presOf" srcId="{AEE84396-5FCE-4F10-BC6C-B367664A8D29}" destId="{9390DC4F-6FD2-431C-9411-F920C829E58A}" srcOrd="0" destOrd="0" presId="urn:microsoft.com/office/officeart/2005/8/layout/vList5"/>
    <dgm:cxn modelId="{08CD87EF-298D-408D-B679-6A2880539020}" type="presParOf" srcId="{9390DC4F-6FD2-431C-9411-F920C829E58A}" destId="{0CB04535-C8E2-42BC-B559-37BD63D57782}" srcOrd="0" destOrd="0" presId="urn:microsoft.com/office/officeart/2005/8/layout/vList5"/>
    <dgm:cxn modelId="{45B25852-BC8B-427B-B253-024361789A42}" type="presParOf" srcId="{0CB04535-C8E2-42BC-B559-37BD63D57782}" destId="{A5533F6B-8882-4776-8F02-CDE030741128}" srcOrd="0" destOrd="0" presId="urn:microsoft.com/office/officeart/2005/8/layout/vList5"/>
    <dgm:cxn modelId="{6C840C62-3B3F-44FA-95AE-ABD3FA1912F7}" type="presOf" srcId="{95297424-1E4F-4DA1-BD30-F9454E13AD3F}" destId="{A5533F6B-8882-4776-8F02-CDE030741128}" srcOrd="0" destOrd="0" presId="urn:microsoft.com/office/officeart/2005/8/layout/vList5"/>
    <dgm:cxn modelId="{2CE4647B-FFB1-49C4-93E7-53D4980FA8B3}" type="presParOf" srcId="{0CB04535-C8E2-42BC-B559-37BD63D57782}" destId="{280F26FF-8831-41B3-B66A-A73ADCB473BD}" srcOrd="1" destOrd="0" presId="urn:microsoft.com/office/officeart/2005/8/layout/vList5"/>
    <dgm:cxn modelId="{FF846B5E-9F2E-4374-81D2-08558D2BB4FC}" type="presOf" srcId="{45FE7DB8-3AFF-4AB8-BA33-234D7B2D554F}" destId="{280F26FF-8831-41B3-B66A-A73ADCB473BD}" srcOrd="0" destOrd="0" presId="urn:microsoft.com/office/officeart/2005/8/layout/vList5"/>
    <dgm:cxn modelId="{FD6491D7-BEB9-471D-BFC3-F4F098ABD4B2}" type="presOf" srcId="{19FC2437-E317-4A2D-AB4A-A2F25835E21F}" destId="{280F26FF-8831-41B3-B66A-A73ADCB473BD}" srcOrd="0" destOrd="1" presId="urn:microsoft.com/office/officeart/2005/8/layout/vList5"/>
    <dgm:cxn modelId="{A58A1DA2-E691-4A31-8C42-BC1B75349740}" type="presParOf" srcId="{9390DC4F-6FD2-431C-9411-F920C829E58A}" destId="{AF218B36-44EA-4C00-9E60-433B4B58DC82}" srcOrd="1" destOrd="0" presId="urn:microsoft.com/office/officeart/2005/8/layout/vList5"/>
    <dgm:cxn modelId="{9D680880-5083-4D7D-89A6-6BEAC484FF61}" type="presParOf" srcId="{9390DC4F-6FD2-431C-9411-F920C829E58A}" destId="{296D686A-94ED-4203-8A4C-2B7ED83D4A97}" srcOrd="2" destOrd="0" presId="urn:microsoft.com/office/officeart/2005/8/layout/vList5"/>
    <dgm:cxn modelId="{D9F7AD08-5424-4422-BF5D-70D58821251F}" type="presParOf" srcId="{296D686A-94ED-4203-8A4C-2B7ED83D4A97}" destId="{05423056-1DEA-4E36-BBB1-ABF8E05987DF}" srcOrd="0" destOrd="0" presId="urn:microsoft.com/office/officeart/2005/8/layout/vList5"/>
    <dgm:cxn modelId="{B3BC89CF-DE1E-479D-9FD5-4507E982FFD0}" type="presOf" srcId="{C91E12A3-AC3B-4637-8139-F650C769021A}" destId="{05423056-1DEA-4E36-BBB1-ABF8E05987DF}" srcOrd="0" destOrd="0" presId="urn:microsoft.com/office/officeart/2005/8/layout/vList5"/>
    <dgm:cxn modelId="{3E0D87AA-5F95-450E-B787-EE1B9907C653}" type="presParOf" srcId="{296D686A-94ED-4203-8A4C-2B7ED83D4A97}" destId="{23E90DD0-D153-4B98-9923-2AAE07F53412}" srcOrd="1" destOrd="0" presId="urn:microsoft.com/office/officeart/2005/8/layout/vList5"/>
    <dgm:cxn modelId="{AAD68737-3E28-4945-8621-518ABB8F7E2A}" type="presOf" srcId="{2C995DF0-9A53-45D1-A7BD-49E7B49359A2}" destId="{23E90DD0-D153-4B98-9923-2AAE07F53412}" srcOrd="0" destOrd="0" presId="urn:microsoft.com/office/officeart/2005/8/layout/vList5"/>
    <dgm:cxn modelId="{855D8629-E007-4D20-A7B8-A36F07E09AFB}" type="presOf" srcId="{CED417C8-4CA8-437C-8DED-BC1AB684204D}" destId="{23E90DD0-D153-4B98-9923-2AAE07F53412}" srcOrd="0" destOrd="1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6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F26FF-8831-41B3-B66A-A73ADCB473BD}">
      <dsp:nvSpPr>
        <dsp:cNvPr id="0" name=""/>
        <dsp:cNvSpPr/>
      </dsp:nvSpPr>
      <dsp:spPr>
        <a:xfrm rot="5400000">
          <a:off x="5160365" y="-2250179"/>
          <a:ext cx="1445199" cy="599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50" kern="1200">
              <a:latin typeface="Spectral" panose="020B0604020202020204" charset="0"/>
            </a:rPr>
            <a:t>Marijuana in all forms is a Schedule I drug under the Controlled Substances Act.  21 U.S.C. § 812(b)(1) and (c). 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50" kern="1200">
              <a:latin typeface="Spectral" panose="020B0604020202020204" charset="0"/>
            </a:rPr>
            <a:t>Department of Justice rescinded a 2013 memorandum suggesting federal government would not challenge state laws legalizing marijuana.</a:t>
          </a:r>
        </a:p>
      </dsp:txBody>
      <dsp:txXfrm rot="-5400000">
        <a:off x="2887688" y="93047"/>
        <a:ext cx="5920006" cy="1304101"/>
      </dsp:txXfrm>
    </dsp:sp>
    <dsp:sp modelId="{A5533F6B-8882-4776-8F02-CDE030741128}">
      <dsp:nvSpPr>
        <dsp:cNvPr id="0" name=""/>
        <dsp:cNvSpPr/>
      </dsp:nvSpPr>
      <dsp:spPr>
        <a:xfrm>
          <a:off x="482000" y="1304"/>
          <a:ext cx="2405687" cy="1487587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>
              <a:latin typeface="Spectral" panose="020B0604020202020204" charset="0"/>
            </a:rPr>
            <a:t>Federal View</a:t>
          </a:r>
        </a:p>
      </dsp:txBody>
      <dsp:txXfrm>
        <a:off x="554618" y="73922"/>
        <a:ext cx="2260451" cy="1342351"/>
      </dsp:txXfrm>
    </dsp:sp>
    <dsp:sp modelId="{23E90DD0-D153-4B98-9923-2AAE07F53412}">
      <dsp:nvSpPr>
        <dsp:cNvPr id="0" name=""/>
        <dsp:cNvSpPr/>
      </dsp:nvSpPr>
      <dsp:spPr>
        <a:xfrm rot="5400000">
          <a:off x="5104869" y="-599298"/>
          <a:ext cx="1504836" cy="599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latin typeface="Spectral" panose="020B0604020202020204" charset="0"/>
            </a:rPr>
            <a:t>State laws that make recreational use legal and how that impacts an employer’s right to discipline, especially in states with lawful off-duty conduct laws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latin typeface="Spectral" panose="020B0604020202020204" charset="0"/>
            </a:rPr>
            <a:t>Alaska, California, Colorado, District of Columbia, Maine, Massachusetts, Michigan, Nevada, Oregon, Vermont, and Washington have legalized marijuana for recreational purposes.</a:t>
          </a:r>
        </a:p>
      </dsp:txBody>
      <dsp:txXfrm rot="-5400000">
        <a:off x="2862010" y="1717021"/>
        <a:ext cx="5917095" cy="1357916"/>
      </dsp:txXfrm>
    </dsp:sp>
    <dsp:sp modelId="{05423056-1DEA-4E36-BBB1-ABF8E05987DF}">
      <dsp:nvSpPr>
        <dsp:cNvPr id="0" name=""/>
        <dsp:cNvSpPr/>
      </dsp:nvSpPr>
      <dsp:spPr>
        <a:xfrm>
          <a:off x="482000" y="1582943"/>
          <a:ext cx="2380010" cy="1626069"/>
        </a:xfrm>
        <a:prstGeom prst="roundRect">
          <a:avLst/>
        </a:prstGeom>
        <a:solidFill>
          <a:schemeClr val="accent5">
            <a:shade val="80000"/>
            <a:hueOff val="272641"/>
            <a:satOff val="-69162"/>
            <a:lumOff val="385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>
              <a:latin typeface="Spectral" panose="020B0604020202020204" charset="0"/>
            </a:rPr>
            <a:t>State View</a:t>
          </a:r>
        </a:p>
      </dsp:txBody>
      <dsp:txXfrm>
        <a:off x="561378" y="1662321"/>
        <a:ext cx="2221254" cy="1467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 name="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 name="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5ab6322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5ab6322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/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/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/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1pPr>
            <a:lvl2pPr lvl="1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2pPr>
            <a:lvl3pPr lvl="2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3pPr>
            <a:lvl4pPr lvl="3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4pPr>
            <a:lvl5pPr lvl="4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5pPr>
            <a:lvl6pPr lvl="5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6pPr>
            <a:lvl7pPr lvl="6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7pPr>
            <a:lvl8pPr lvl="7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8pPr>
            <a:lvl9pPr lvl="8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/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/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/>
        </p:spPr>
        <p:txBody>
          <a:bodyPr spcFirstLastPara="1" wrap="square" lIns="91425" tIns="91425" rIns="91425" bIns="91425" anchor="t" anchorCtr="0"/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/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/>
        </p:spPr>
        <p:txBody>
          <a:bodyPr spcFirstLastPara="1" wrap="square" lIns="91425" tIns="91425" rIns="91425" bIns="91425" anchor="t" anchorCtr="0"/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/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/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/>
        </p:spPr>
        <p:txBody>
          <a:bodyPr spcFirstLastPara="1" wrap="square" lIns="91425" tIns="91425" rIns="91425" bIns="91425" anchor="t" anchorCtr="0"/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/>
        </p:spPr>
        <p:txBody>
          <a:bodyPr spcFirstLastPara="1" wrap="square" lIns="91425" tIns="91425" rIns="91425" bIns="91425" anchor="b" anchorCtr="0"/>
          <a:lstStyle>
            <a:lvl1pPr lv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/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/>
        </p:spPr>
        <p:txBody>
          <a:bodyPr spcFirstLastPara="1" wrap="square" lIns="91425" tIns="91425" rIns="91425" bIns="91425" anchor="ctr" anchorCtr="0"/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/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/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/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/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/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2.xml" /><Relationship Id="rId13" Type="http://schemas.openxmlformats.org/officeDocument/2006/relationships/image" Target="../media/image1.jpeg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/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/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ll dir="l"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diagramData" Target="../diagrams/data1.xml" /><Relationship Id="rId3" Type="http://schemas.openxmlformats.org/officeDocument/2006/relationships/diagramLayout" Target="../diagrams/layout1.xml" /><Relationship Id="rId4" Type="http://schemas.openxmlformats.org/officeDocument/2006/relationships/diagramQuickStyle" Target="../diagrams/quickStyle1.xml" /><Relationship Id="rId5" Type="http://schemas.openxmlformats.org/officeDocument/2006/relationships/diagramColors" Target="../diagrams/colors1.xml" /><Relationship Id="rId6" Type="http://schemas.microsoft.com/office/2007/relationships/diagramDrawing" Target="../diagrams/drawing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blipFill>
          <a:blip r:embed="rId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696191"/>
            <a:ext cx="8520600" cy="2052600"/>
          </a:xfrm>
          <a:prstGeom prst="rect"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500" b="1" dirty="1">
                <a:solidFill>
                  <a:srgbClr val="FFFFFF"/>
                </a:solidFill>
                <a:latin typeface="Spectral" panose="020b0604020202020204" charset="0"/>
                <a:ea typeface="Proxima Nova"/>
                <a:cs typeface="Proxima Nova"/>
                <a:sym typeface="Proxima Nova"/>
              </a:rPr>
              <a:t>Marijuana in the Workplace</a:t>
            </a:r>
            <a:endParaRPr sz="4500" b="1">
              <a:solidFill>
                <a:srgbClr val="FFFFFF"/>
              </a:solidFill>
              <a:latin typeface="Spectral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3419496"/>
            <a:ext cx="9087293" cy="1027813"/>
          </a:xfrm>
          <a:prstGeom prst="rect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500" b="1" dirty="1">
                <a:solidFill>
                  <a:schemeClr val="tx1"/>
                </a:solidFill>
                <a:latin typeface="Spectral" panose="020b0604020202020204" charset="0"/>
              </a:rPr>
              <a:t>Presented by: </a:t>
            </a:r>
            <a:r>
              <a:rPr lang="en-US" sz="1500" dirty="1">
                <a:solidFill>
                  <a:schemeClr val="tx1"/>
                </a:solidFill>
                <a:latin typeface="Spectral" panose="020b0604020202020204" charset="0"/>
              </a:rPr>
              <a:t>Glendora Hughes, Maryland Commission on Civil Rights, Joyce Smithey, Smithey Law Group LLC, Lindsey White, Shawe Rosenthal LLP, Garrett Wozniak, Kollman &amp; Saucier, P.A.</a:t>
            </a:r>
          </a:p>
          <a:p>
            <a:pPr marL="0" indent="0"/>
            <a:endParaRPr lang="en-US" sz="1500">
              <a:solidFill>
                <a:schemeClr val="tx1"/>
              </a:solidFill>
              <a:latin typeface="Spectral" panose="020b0604020202020204" charset="0"/>
            </a:endParaRPr>
          </a:p>
          <a:p>
            <a:pPr marL="0" indent="0"/>
            <a:r>
              <a:rPr lang="en-US" sz="1500" b="1" dirty="1">
                <a:solidFill>
                  <a:schemeClr val="tx1"/>
                </a:solidFill>
                <a:latin typeface="Spectral" panose="020b0604020202020204" charset="0"/>
              </a:rPr>
              <a:t>Program Chair: </a:t>
            </a:r>
            <a:r>
              <a:rPr lang="en-US" sz="1500" dirty="1">
                <a:solidFill>
                  <a:schemeClr val="tx1"/>
                </a:solidFill>
                <a:latin typeface="Spectral" panose="020b0604020202020204" charset="0"/>
              </a:rPr>
              <a:t>Michael Neary, Lerch, Early &amp; Brewer, Chtd.</a:t>
            </a:r>
          </a:p>
          <a:p>
            <a:pPr marL="0" indent="0"/>
            <a:endParaRPr lang="en-US" sz="1500">
              <a:solidFill>
                <a:schemeClr val="tx1"/>
              </a:solidFill>
              <a:latin typeface="Spectral" panose="020b0604020202020204" charset="0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700">
              <a:solidFill>
                <a:srgbClr val="FFFFFF"/>
              </a:solidFill>
              <a:latin typeface="Garamond" panose="02020404030301010803" pitchFamily="18" charset="0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A9540-5470-4955-8A6E-B1E4ECB6B128}"/>
              </a:ext>
            </a:extLst>
          </p:cNvPr>
          <p:cNvSpPr/>
          <p:nvPr/>
        </p:nvSpPr>
        <p:spPr>
          <a:xfrm>
            <a:off x="1879042" y="2748791"/>
            <a:ext cx="5007452" cy="346249"/>
          </a:xfrm>
          <a:prstGeom prst="rect"/>
        </p:spPr>
        <p:txBody>
          <a:bodyPr wrap="square">
            <a:spAutoFit/>
          </a:bodyPr>
          <a:lstStyle/>
          <a:p>
            <a:r>
              <a:rPr lang="en-US" sz="1650" b="1" dirty="1">
                <a:solidFill>
                  <a:srgbClr val="FFC000"/>
                </a:solidFill>
                <a:latin typeface="Spectral" panose="020b0604020202020204" charset="0"/>
                <a:ea typeface="Calibri" panose="020f0502020204030204" pitchFamily="34" charset="0"/>
              </a:rPr>
              <a:t>Sponsored by: </a:t>
            </a:r>
            <a:r>
              <a:rPr lang="en-US" sz="1650" dirty="1">
                <a:solidFill>
                  <a:srgbClr val="FFC000"/>
                </a:solidFill>
                <a:latin typeface="Spectral" panose="020b0604020202020204" charset="0"/>
                <a:ea typeface="Calibri" panose="020f0502020204030204" pitchFamily="34" charset="0"/>
              </a:rPr>
              <a:t>MSBA Labor &amp; Employment Section</a:t>
            </a:r>
            <a:r>
              <a:rPr lang="en-US" sz="1650" b="1" dirty="1">
                <a:solidFill>
                  <a:srgbClr val="FFC000"/>
                </a:solidFill>
                <a:latin typeface="Spectral" panose="020b0604020202020204" charset="0"/>
                <a:ea typeface="Calibri" panose="020f0502020204030204" pitchFamily="34" charset="0"/>
              </a:rPr>
              <a:t> </a:t>
            </a:r>
            <a:endParaRPr lang="en-US" sz="1650">
              <a:solidFill>
                <a:srgbClr val="FFC000"/>
              </a:solidFill>
              <a:latin typeface="Spectral" panose="020b060402020202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06250"/>
            <a:ext cx="8520600" cy="572700"/>
          </a:xfrm>
          <a:prstGeom prst="rect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dirty="1">
                <a:solidFill>
                  <a:srgbClr val="006E9B"/>
                </a:solidFill>
                <a:latin typeface="Spectral" panose="020b0604020202020204" charset="0"/>
                <a:ea typeface="Proxima Nova"/>
                <a:cs typeface="Proxima Nova"/>
                <a:sym typeface="Proxima Nova"/>
              </a:rPr>
              <a:t>Overview</a:t>
            </a:r>
            <a:endParaRPr sz="3000" b="1">
              <a:solidFill>
                <a:srgbClr val="006E9B"/>
              </a:solidFill>
              <a:latin typeface="Spectral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878950"/>
            <a:ext cx="8520600" cy="3869799"/>
          </a:xfrm>
          <a:prstGeom prst="rect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endParaRPr lang="en" b="1">
              <a:solidFill>
                <a:srgbClr val="3D3D3D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 dirty="1">
                <a:solidFill>
                  <a:srgbClr val="3D3D3D"/>
                </a:solidFill>
                <a:latin typeface="Spectral" panose="020b0604020202020204" charset="0"/>
                <a:ea typeface="Spectral"/>
                <a:cs typeface="Spectral"/>
                <a:sym typeface="Spectral"/>
              </a:rPr>
              <a:t>Marijuana in the Workplace: </a:t>
            </a:r>
            <a:endParaRPr b="1" u="sng">
              <a:solidFill>
                <a:srgbClr val="3D3D3D"/>
              </a:solidFill>
              <a:latin typeface="Spectral" panose="020b0604020202020204" charset="0"/>
              <a:ea typeface="Spectral"/>
              <a:cs typeface="Spectral"/>
              <a:sym typeface="Spectral"/>
            </a:endParaRPr>
          </a:p>
          <a:p>
            <a:pPr marL="457200" lvl="0" indent="-342900" rtl="0">
              <a:lnSpc>
                <a:spcPct val="150000"/>
              </a:lnSpc>
              <a:spcBef>
                <a:spcPts val="1600"/>
              </a:spcBef>
              <a:spcAft>
                <a:spcPct val="0"/>
              </a:spcAft>
              <a:buClr>
                <a:srgbClr val="3D3D3D"/>
              </a:buClr>
              <a:buSzPts val="1800"/>
              <a:buFont typeface="Spectral"/>
              <a:buChar char="●"/>
            </a:pPr>
            <a:r>
              <a:rPr lang="en" dirty="1">
                <a:solidFill>
                  <a:schemeClr val="tx1"/>
                </a:solidFill>
                <a:latin typeface="Spectral" panose="020b0604020202020204" charset="0"/>
                <a:ea typeface="Spectral"/>
                <a:cs typeface="Spectral"/>
                <a:sym typeface="Spectral"/>
              </a:rPr>
              <a:t>Maryland D</a:t>
            </a:r>
            <a:r>
              <a:rPr lang="en-US" dirty="1">
                <a:solidFill>
                  <a:schemeClr val="tx1"/>
                </a:solidFill>
                <a:latin typeface="Spectral" panose="020b0604020202020204" charset="0"/>
                <a:ea typeface="Spectral"/>
                <a:cs typeface="Spectral"/>
                <a:sym typeface="Spectral"/>
              </a:rPr>
              <a:t>rug Testing Law</a:t>
            </a:r>
            <a:endParaRPr>
              <a:solidFill>
                <a:schemeClr val="tx1"/>
              </a:solidFill>
              <a:latin typeface="Spectral" panose="020b0604020202020204" charset="0"/>
              <a:ea typeface="Spectral"/>
              <a:cs typeface="Spectral"/>
              <a:sym typeface="Spectral"/>
            </a:endParaRPr>
          </a:p>
          <a:p>
            <a:pPr marL="457200" lvl="0" indent="-3429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D3D3D"/>
              </a:buClr>
              <a:buSzPts val="1800"/>
              <a:buFont typeface="Spectral"/>
              <a:buChar char="●"/>
            </a:pPr>
            <a:r>
              <a:rPr lang="en" dirty="1">
                <a:solidFill>
                  <a:schemeClr val="tx1"/>
                </a:solidFill>
                <a:latin typeface="Spectral" panose="020b0604020202020204" charset="0"/>
                <a:ea typeface="Spectral"/>
                <a:cs typeface="Spectral"/>
                <a:sym typeface="Spectral"/>
              </a:rPr>
              <a:t>ADA and Maryland Law on Accommodations</a:t>
            </a:r>
            <a:endParaRPr lang="en-US">
              <a:solidFill>
                <a:schemeClr val="tx1"/>
              </a:solidFill>
              <a:latin typeface="Spectral" panose="020b0604020202020204" charset="0"/>
              <a:ea typeface="Spectral"/>
              <a:cs typeface="Spectral"/>
              <a:sym typeface="Spectral"/>
            </a:endParaRPr>
          </a:p>
          <a:p>
            <a:pPr marL="457200" lvl="0" indent="-3429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D3D3D"/>
              </a:buClr>
              <a:buSzPts val="1800"/>
              <a:buFont typeface="Spectral"/>
              <a:buChar char="●"/>
            </a:pPr>
            <a:r>
              <a:rPr lang="en-US" dirty="1">
                <a:solidFill>
                  <a:schemeClr val="tx1"/>
                </a:solidFill>
                <a:latin typeface="Spectral" panose="020b0604020202020204" charset="0"/>
                <a:ea typeface="Spectral"/>
                <a:cs typeface="Spectral"/>
                <a:sym typeface="Spectral"/>
              </a:rPr>
              <a:t>The state of Federal and State Laws regarding Marijuana </a:t>
            </a:r>
          </a:p>
          <a:p>
            <a:pPr marL="457200" lvl="0" indent="-3429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D3D3D"/>
              </a:buClr>
              <a:buSzPts val="1800"/>
              <a:buFont typeface="Spectral"/>
              <a:buChar char="●"/>
            </a:pPr>
            <a:r>
              <a:rPr lang="en-US" dirty="1">
                <a:solidFill>
                  <a:schemeClr val="tx1"/>
                </a:solidFill>
                <a:latin typeface="Spectral" panose="020b0604020202020204" charset="0"/>
                <a:ea typeface="Spectral"/>
                <a:cs typeface="Spectral"/>
                <a:sym typeface="Spectral"/>
              </a:rPr>
              <a:t>Where is the law going? </a:t>
            </a:r>
            <a:endParaRPr>
              <a:solidFill>
                <a:schemeClr val="tx1"/>
              </a:solidFill>
              <a:latin typeface="Spectral" panose="020b0604020202020204" charset="0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714B-0F2B-4CD6-BD1D-F885E4BA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1">
                <a:solidFill>
                  <a:srgbClr val="0174A1"/>
                </a:solidFill>
                <a:latin typeface="Spectral" panose="020b0604020202020204" charset="0"/>
              </a:rPr>
              <a:t>Maryland’s Drug Testing Law</a:t>
            </a:r>
            <a:endParaRPr lang="en-US">
              <a:latin typeface="Spectral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40E5E-E7C7-4834-934C-03452F869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640589"/>
          </a:xfrm>
        </p:spPr>
        <p:txBody>
          <a:bodyPr/>
          <a:lstStyle/>
          <a:p>
            <a:pPr>
              <a:spcBef>
                <a:spcPts val="1600"/>
              </a:spcBef>
              <a:buClr>
                <a:srgbClr val="3D3D3D"/>
              </a:buClr>
              <a:buFont typeface="+mj-lt"/>
              <a:buAutoNum type="arabicPeriod" startAt="1"/>
            </a:pPr>
            <a:r>
              <a:rPr lang="en-US" dirty="1" smtClean="0">
                <a:latin typeface="Spectral" panose="020b0604020202020204" charset="0"/>
              </a:rPr>
              <a:t>Pre-Employment</a:t>
            </a:r>
          </a:p>
          <a:p>
            <a:pPr>
              <a:spcBef>
                <a:spcPts val="1600"/>
              </a:spcBef>
              <a:buClr>
                <a:srgbClr val="3D3D3D"/>
              </a:buClr>
              <a:buFont typeface="+mj-lt"/>
              <a:buAutoNum type="arabicPeriod" startAt="1"/>
            </a:pPr>
            <a:r>
              <a:rPr lang="en-US" dirty="1" smtClean="0">
                <a:latin typeface="Spectral" panose="020b0604020202020204" charset="0"/>
              </a:rPr>
              <a:t>Positive Tests</a:t>
            </a:r>
          </a:p>
          <a:p>
            <a:pPr>
              <a:spcBef>
                <a:spcPts val="1600"/>
              </a:spcBef>
              <a:buClr>
                <a:srgbClr val="3D3D3D"/>
              </a:buClr>
              <a:buFont typeface="+mj-lt"/>
              <a:buAutoNum type="arabicPeriod" startAt="1"/>
            </a:pPr>
            <a:r>
              <a:rPr lang="en-US" dirty="1" smtClean="0">
                <a:latin typeface="Spectral" panose="020b0604020202020204" charset="0"/>
              </a:rPr>
              <a:t>Penalties</a:t>
            </a:r>
          </a:p>
          <a:p>
            <a:pPr>
              <a:spcBef>
                <a:spcPts val="1600"/>
              </a:spcBef>
              <a:buClr>
                <a:srgbClr val="3D3D3D"/>
              </a:buClr>
              <a:buFont typeface="+mj-lt"/>
              <a:buAutoNum type="arabicPeriod" startAt="1"/>
            </a:pPr>
            <a:endParaRPr lang="en-US">
              <a:latin typeface="Spectr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82186"/>
      </p:ext>
    </p:extLst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714B-0F2B-4CD6-BD1D-F885E4BA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1">
                <a:solidFill>
                  <a:srgbClr val="0174A1"/>
                </a:solidFill>
                <a:latin typeface="Spectral" panose="020b0604020202020204" charset="0"/>
              </a:rPr>
              <a:t>ADA and Maryland Law on Accommodations</a:t>
            </a:r>
            <a:br>
              <a:rPr lang="en-US" sz="2500" b="1" dirty="1">
                <a:solidFill>
                  <a:schemeClr val="tx1"/>
                </a:solidFill>
                <a:latin typeface="Spectral" panose="020b0604020202020204" charset="0"/>
              </a:rPr>
            </a:br>
            <a:endParaRPr lang="en-US" sz="2500" u="s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40E5E-E7C7-4834-934C-03452F869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640589"/>
          </a:xfrm>
        </p:spPr>
        <p:txBody>
          <a:bodyPr/>
          <a:lstStyle/>
          <a:p>
            <a:pPr>
              <a:spcBef>
                <a:spcPts val="1600"/>
              </a:spcBef>
              <a:buClr>
                <a:srgbClr val="3D3D3D"/>
              </a:buClr>
            </a:pPr>
            <a:r>
              <a:rPr lang="en-US" dirty="1">
                <a:solidFill>
                  <a:schemeClr val="tx1"/>
                </a:solidFill>
                <a:latin typeface="Spectral" panose="020b0604020202020204" charset="0"/>
              </a:rPr>
              <a:t>What the federal law requires with regard to marijuana? </a:t>
            </a:r>
          </a:p>
          <a:p>
            <a:pPr>
              <a:spcBef>
                <a:spcPts val="1600"/>
              </a:spcBef>
              <a:buClr>
                <a:srgbClr val="3D3D3D"/>
              </a:buClr>
            </a:pPr>
            <a:r>
              <a:rPr lang="en-US" dirty="1">
                <a:solidFill>
                  <a:schemeClr val="tx1"/>
                </a:solidFill>
                <a:latin typeface="Spectral" panose="020b0604020202020204" charset="0"/>
              </a:rPr>
              <a:t>Is the law different for prescription drugs? </a:t>
            </a:r>
            <a:endParaRPr lang="en-US" smtClean="0">
              <a:solidFill>
                <a:schemeClr val="tx1"/>
              </a:solidFill>
              <a:latin typeface="Spectral" panose="020b0604020202020204" charset="0"/>
            </a:endParaRPr>
          </a:p>
          <a:p>
            <a:pPr>
              <a:spcBef>
                <a:spcPts val="1600"/>
              </a:spcBef>
              <a:buClr>
                <a:srgbClr val="3D3D3D"/>
              </a:buClr>
            </a:pPr>
            <a:r>
              <a:rPr lang="en-US" dirty="1">
                <a:solidFill>
                  <a:schemeClr val="tx1"/>
                </a:solidFill>
                <a:latin typeface="Spectral" panose="020b0604020202020204" charset="0"/>
              </a:rPr>
              <a:t>Maryland </a:t>
            </a:r>
            <a:r>
              <a:rPr lang="en-US" dirty="1" smtClean="0">
                <a:solidFill>
                  <a:schemeClr val="tx1"/>
                </a:solidFill>
                <a:latin typeface="Spectral" panose="020b0604020202020204" charset="0"/>
              </a:rPr>
              <a:t>Law  </a:t>
            </a:r>
            <a:endParaRPr lang="en-US">
              <a:solidFill>
                <a:schemeClr val="tx1"/>
              </a:solidFill>
              <a:latin typeface="Spectral" panose="020b0604020202020204" charset="0"/>
            </a:endParaRPr>
          </a:p>
          <a:p>
            <a:pPr>
              <a:spcBef>
                <a:spcPts val="1600"/>
              </a:spcBef>
              <a:buClr>
                <a:srgbClr val="3D3D3D"/>
              </a:buClr>
            </a:pPr>
            <a:endParaRPr lang="en-US" b="1">
              <a:solidFill>
                <a:schemeClr val="tx1"/>
              </a:solidFill>
              <a:latin typeface="Spectr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39474"/>
      </p:ext>
    </p:extLst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5A66-6E93-43B4-99A5-29066C08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9423"/>
            <a:ext cx="8520600" cy="572700"/>
          </a:xfrm>
        </p:spPr>
        <p:txBody>
          <a:bodyPr/>
          <a:lstStyle/>
          <a:p>
            <a:pPr algn="ctr"/>
            <a:r>
              <a:rPr lang="en-US" sz="2400" b="1" dirty="1">
                <a:solidFill>
                  <a:srgbClr val="0174A1"/>
                </a:solidFill>
                <a:latin typeface="Spectral" panose="020b0604020202020204" charset="0"/>
              </a:rPr>
              <a:t>The state of Federal and State Laws regarding Marijuana</a:t>
            </a:r>
            <a:r>
              <a:rPr lang="en-US" sz="2500" b="1" dirty="1">
                <a:latin typeface="Spectral" panose="020b0604020202020204" charset="0"/>
              </a:rPr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F6163A-8CA7-4914-833F-A1E5DDB5D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413942"/>
              </p:ext>
            </p:extLst>
          </p:nvPr>
        </p:nvGraphicFramePr>
        <p:xfrm>
          <a:off x="-127591" y="993087"/>
          <a:ext cx="9360243" cy="321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366971"/>
      </p:ext>
    </p:extLst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4B01-A40C-41B1-932C-877ADF44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1">
                <a:solidFill>
                  <a:srgbClr val="0174A1"/>
                </a:solidFill>
                <a:latin typeface="Spectral" panose="020b0604020202020204" charset="0"/>
              </a:rPr>
              <a:t>Laws that make medical use legal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63087-2BCE-4207-BC86-BF26AC9D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005" y="1077432"/>
            <a:ext cx="8654902" cy="3537097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000" i="1" dirty="1">
                <a:solidFill>
                  <a:schemeClr val="tx1"/>
                </a:solidFill>
                <a:latin typeface="Spectral" panose="020b0604020202020204" charset="0"/>
              </a:rPr>
              <a:t>What do the laws say and how they differ?</a:t>
            </a:r>
            <a:endParaRPr lang="en-US" b="1" u="sng">
              <a:solidFill>
                <a:schemeClr val="tx1"/>
              </a:solidFill>
              <a:latin typeface="Spectral" panose="020b0604020202020204" charset="0"/>
            </a:endParaRPr>
          </a:p>
          <a:p>
            <a:r>
              <a:rPr lang="en-US" dirty="1">
                <a:solidFill>
                  <a:schemeClr val="tx1"/>
                </a:solidFill>
                <a:latin typeface="Spectral" panose="020b0604020202020204" charset="0"/>
              </a:rPr>
              <a:t>Some laws allow employers to prohibit use on premises or on-the-job intoxication.  </a:t>
            </a:r>
          </a:p>
          <a:p>
            <a:r>
              <a:rPr lang="en-US" dirty="1">
                <a:solidFill>
                  <a:schemeClr val="tx1"/>
                </a:solidFill>
                <a:latin typeface="Spectral" panose="020b0604020202020204" charset="0"/>
              </a:rPr>
              <a:t>Some laws are silent.  </a:t>
            </a:r>
          </a:p>
          <a:p>
            <a:r>
              <a:rPr lang="en-US" dirty="1">
                <a:solidFill>
                  <a:schemeClr val="tx1"/>
                </a:solidFill>
                <a:latin typeface="Spectral" panose="020b0604020202020204" charset="0"/>
              </a:rPr>
              <a:t>Some expressly allow employers to discipline for marijuana use or intoxication in the workplace.  </a:t>
            </a:r>
          </a:p>
          <a:p>
            <a:r>
              <a:rPr lang="en-US" dirty="1">
                <a:solidFill>
                  <a:schemeClr val="tx1"/>
                </a:solidFill>
                <a:latin typeface="Spectral" panose="020b0604020202020204" charset="0"/>
              </a:rPr>
              <a:t>Some laws prohibit discrimination against someone having a medical marijuana </a:t>
            </a:r>
            <a:r>
              <a:rPr lang="en-US" dirty="1" smtClean="0">
                <a:solidFill>
                  <a:schemeClr val="tx1"/>
                </a:solidFill>
                <a:latin typeface="Spectral" panose="020b0604020202020204" charset="0"/>
              </a:rPr>
              <a:t>card.</a:t>
            </a:r>
            <a:endParaRPr lang="en-US">
              <a:solidFill>
                <a:schemeClr val="tx1"/>
              </a:solidFill>
              <a:latin typeface="Spectral" panose="020b0604020202020204" charset="0"/>
            </a:endParaRPr>
          </a:p>
          <a:p>
            <a:r>
              <a:rPr lang="en-US" dirty="1">
                <a:solidFill>
                  <a:schemeClr val="tx1"/>
                </a:solidFill>
                <a:latin typeface="Spectral" panose="020b0604020202020204" charset="0"/>
              </a:rPr>
              <a:t>Some prohibit retaliation or adverse employment actions for medical marijuana use.</a:t>
            </a:r>
          </a:p>
          <a:p>
            <a:pPr marL="1143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7399"/>
      </p:ext>
    </p:extLst>
  </p:cSld>
  <p:clrMapOvr>
    <a:masterClrMapping/>
  </p:clrMapOvr>
  <p:transition spd="med">
    <p:pull dir="l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7C97-42A4-42BC-B918-EBBEED8E7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2006009"/>
            <a:ext cx="8520600" cy="904580"/>
          </a:xfrm>
        </p:spPr>
        <p:txBody>
          <a:bodyPr/>
          <a:lstStyle/>
          <a:p>
            <a:r>
              <a:rPr lang="en-US" sz="4000" b="1" dirty="1">
                <a:solidFill>
                  <a:srgbClr val="0174A1"/>
                </a:solidFill>
                <a:latin typeface="Spectral" panose="020b0604020202020204" charset="0"/>
              </a:rPr>
              <a:t>Where is the law going?</a:t>
            </a:r>
          </a:p>
        </p:txBody>
      </p:sp>
    </p:spTree>
    <p:extLst>
      <p:ext uri="{BB962C8B-B14F-4D97-AF65-F5344CB8AC3E}">
        <p14:creationId xmlns:p14="http://schemas.microsoft.com/office/powerpoint/2010/main" val="3202403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5090-9D62-4B36-86E5-EFECF84D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81" y="2501152"/>
            <a:ext cx="8520600" cy="786654"/>
          </a:xfrm>
        </p:spPr>
        <p:txBody>
          <a:bodyPr/>
          <a:lstStyle/>
          <a:p>
            <a:r>
              <a:rPr lang="en-US" sz="4500" b="1" dirty="1">
                <a:solidFill>
                  <a:srgbClr val="0174A1"/>
                </a:solidFill>
                <a:latin typeface="Spectral" panose="020b0604020202020204" charset="0"/>
              </a:rPr>
              <a:t>Thank </a:t>
            </a:r>
            <a:r>
              <a:rPr lang="en-US" sz="4500" b="1" dirty="1" smtClean="0">
                <a:solidFill>
                  <a:srgbClr val="0174A1"/>
                </a:solidFill>
                <a:latin typeface="Spectral" panose="020b0604020202020204" charset="0"/>
              </a:rPr>
              <a:t>You</a:t>
            </a:r>
            <a:br>
              <a:rPr lang="en-US" sz="4500" b="1" dirty="1">
                <a:solidFill>
                  <a:srgbClr val="0174A1"/>
                </a:solidFill>
                <a:latin typeface="Spectral" panose="020b0604020202020204" charset="0"/>
              </a:rPr>
            </a:br>
            <a:r>
              <a:rPr lang="en-US" sz="1050" b="1" dirty="1">
                <a:solidFill>
                  <a:srgbClr val="0174A1"/>
                </a:solidFill>
                <a:latin typeface="Spectral" panose="020b0604020202020204" charset="0"/>
              </a:rPr>
              <a:t>The materials presented in this presentation are for informational </a:t>
            </a:r>
            <a:br>
              <a:rPr lang="en-US" sz="1050" b="1" dirty="1" smtClean="0">
                <a:solidFill>
                  <a:srgbClr val="0174A1"/>
                </a:solidFill>
                <a:latin typeface="Spectral" panose="020b0604020202020204" charset="0"/>
              </a:rPr>
            </a:br>
            <a:r>
              <a:rPr lang="en-US" sz="1050" b="1" dirty="1" smtClean="0">
                <a:solidFill>
                  <a:srgbClr val="0174A1"/>
                </a:solidFill>
                <a:latin typeface="Spectral" panose="020b0604020202020204" charset="0"/>
              </a:rPr>
              <a:t>purposes </a:t>
            </a:r>
            <a:r>
              <a:rPr lang="en-US" sz="1050" b="1" dirty="1">
                <a:solidFill>
                  <a:srgbClr val="0174A1"/>
                </a:solidFill>
                <a:latin typeface="Spectral" panose="020b0604020202020204" charset="0"/>
              </a:rPr>
              <a:t>only and not for the purpose of providing legal advice. </a:t>
            </a:r>
            <a:br>
              <a:rPr lang="en-US" sz="1050" b="1" dirty="1" smtClean="0">
                <a:solidFill>
                  <a:srgbClr val="0174A1"/>
                </a:solidFill>
                <a:latin typeface="Spectral" panose="020b0604020202020204" charset="0"/>
              </a:rPr>
            </a:br>
            <a:r>
              <a:rPr lang="en-US" sz="1050" b="1" dirty="1" smtClean="0">
                <a:solidFill>
                  <a:srgbClr val="0174A1"/>
                </a:solidFill>
                <a:latin typeface="Spectral" panose="020b0604020202020204" charset="0"/>
              </a:rPr>
              <a:t>The </a:t>
            </a:r>
            <a:r>
              <a:rPr lang="en-US" sz="1050" b="1" dirty="1">
                <a:solidFill>
                  <a:srgbClr val="0174A1"/>
                </a:solidFill>
                <a:latin typeface="Spectral" panose="020b0604020202020204" charset="0"/>
              </a:rPr>
              <a:t>opinions expressed in this presentation are the opinions of the individual presenter </a:t>
            </a:r>
            <a:br>
              <a:rPr lang="en-US" sz="1050" b="1" dirty="1" smtClean="0">
                <a:solidFill>
                  <a:srgbClr val="0174A1"/>
                </a:solidFill>
                <a:latin typeface="Spectral" panose="020b0604020202020204" charset="0"/>
              </a:rPr>
            </a:br>
            <a:r>
              <a:rPr lang="en-US" sz="1050" b="1" dirty="1" smtClean="0">
                <a:solidFill>
                  <a:srgbClr val="0174A1"/>
                </a:solidFill>
                <a:latin typeface="Spectral" panose="020b0604020202020204" charset="0"/>
              </a:rPr>
              <a:t>and </a:t>
            </a:r>
            <a:r>
              <a:rPr lang="en-US" sz="1050" b="1" dirty="1">
                <a:solidFill>
                  <a:srgbClr val="0174A1"/>
                </a:solidFill>
                <a:latin typeface="Spectral" panose="020b0604020202020204" charset="0"/>
              </a:rPr>
              <a:t>may not reflect the opinions of </a:t>
            </a:r>
            <a:r>
              <a:rPr lang="en-US" sz="1050" b="1" dirty="1" smtClean="0">
                <a:solidFill>
                  <a:srgbClr val="0174A1"/>
                </a:solidFill>
                <a:latin typeface="Spectral" panose="020b0604020202020204" charset="0"/>
              </a:rPr>
              <a:t>their firms, organizations, </a:t>
            </a:r>
            <a:r>
              <a:rPr lang="en-US" sz="1050" b="1" dirty="1">
                <a:solidFill>
                  <a:srgbClr val="0174A1"/>
                </a:solidFill>
                <a:latin typeface="Spectral" panose="020b0604020202020204" charset="0"/>
              </a:rPr>
              <a:t>or any other individual attorney.</a:t>
            </a:r>
            <a:br>
              <a:rPr lang="en-US" sz="4500" b="1" dirty="1" smtClean="0">
                <a:solidFill>
                  <a:srgbClr val="0174A1"/>
                </a:solidFill>
                <a:latin typeface="Spectral" panose="020b0604020202020204" charset="0"/>
              </a:rPr>
            </a:br>
            <a:endParaRPr lang="en-US" sz="4500" b="1">
              <a:solidFill>
                <a:srgbClr val="0174A1"/>
              </a:solidFill>
              <a:latin typeface="Spectr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32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customXML/item5.xml>��< ? x m l   v e r s i o n = " 1 . 0 "   e n c o d i n g = " u t f - 1 6 " ? >  
 < p r o p e r t i e s   x m l n s = " h t t p : / / w w w . i m a n a g e . c o m / w o r k / x m l s c h e m a " >  
     < d o c u m e n t i d > i M a n a g e ! 3 3 2 0 3 6 4 . 1 < / d o c u m e n t i d >  
     < s e n d e r i d > M J N E A R Y < / s e n d e r i d >  
     < s e n d e r e m a i l > M J N E A R Y @ L E R C H E A R L Y . C O M < / s e n d e r e m a i l >  
     < l a s t m o d i f i e d > 2 0 1 9 - 0 6 - 1 3 T 1 0 : 0 1 : 3 7 . 0 0 0 0 0 0 0 - 0 4 : 0 0 < / l a s t m o d i f i e d >  
 < / p r o p e r t i e s > 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E5CD716F9894EBAF105F0E1D6ECB5" ma:contentTypeVersion="10" ma:contentTypeDescription="Create a new document." ma:contentTypeScope="" ma:versionID="5b2da77962646ce21c7261ab2b37ca4a">
  <xsd:schema xmlns:xsd="http://www.w3.org/2001/XMLSchema" xmlns:xs="http://www.w3.org/2001/XMLSchema" xmlns:p="http://schemas.microsoft.com/office/2006/metadata/properties" xmlns:ns2="d0548c95-fd06-4283-bb43-57f537a55c4f" xmlns:ns3="77d87da0-14e7-4a90-9839-9c3e0957334e" targetNamespace="http://schemas.microsoft.com/office/2006/metadata/properties" ma:root="true" ma:fieldsID="c063172fe2d1e9c490434bf0c5d21048" ns2:_="" ns3:_="">
    <xsd:import namespace="d0548c95-fd06-4283-bb43-57f537a55c4f"/>
    <xsd:import namespace="77d87da0-14e7-4a90-9839-9c3e09573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48c95-fd06-4283-bb43-57f537a55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87da0-14e7-4a90-9839-9c3e09573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8F7F35-AFA4-4197-BBC6-2AEFB8A33817}">
  <ds:schemaRefs>
    <ds:schemaRef ds:uri="http://schemas.microsoft.com/office/infopath/2007/PartnerControls"/>
    <ds:schemaRef ds:uri="http://www.w3.org/XML/1998/namespace"/>
    <ds:schemaRef ds:uri="d0548c95-fd06-4283-bb43-57f537a55c4f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77d87da0-14e7-4a90-9839-9c3e0957334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A47533-ECFB-48F0-9CF8-FD1A62B4E55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35828A2-F1B8-463F-B866-DFCD0BE4F6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548c95-fd06-4283-bb43-57f537a55c4f"/>
    <ds:schemaRef ds:uri="77d87da0-14e7-4a90-9839-9c3e09573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/>
  <Slides>8</Slide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2019-06-13T10:25:30Z</cp:lastPrinted>
  <dcterms:created xsi:type="dcterms:W3CDTF">2019-06-13T10:25:30Z</dcterms:created>
  <dcterms:modified xsi:type="dcterms:W3CDTF">2019-06-13T10:25:30Z</dcterms:modified>
</cp:coreProperties>
</file>