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84" r:id="rId7"/>
    <p:sldId id="276" r:id="rId8"/>
    <p:sldId id="277" r:id="rId9"/>
    <p:sldId id="278" r:id="rId10"/>
    <p:sldId id="291" r:id="rId11"/>
    <p:sldId id="292" r:id="rId12"/>
    <p:sldId id="279" r:id="rId13"/>
    <p:sldId id="280" r:id="rId14"/>
    <p:sldId id="281" r:id="rId15"/>
    <p:sldId id="285" r:id="rId16"/>
    <p:sldId id="286" r:id="rId17"/>
    <p:sldId id="287" r:id="rId18"/>
    <p:sldId id="288" r:id="rId19"/>
    <p:sldId id="289" r:id="rId20"/>
    <p:sldId id="290" r:id="rId21"/>
    <p:sldId id="293" r:id="rId22"/>
    <p:sldId id="294" r:id="rId23"/>
    <p:sldId id="295" r:id="rId24"/>
    <p:sldId id="298" r:id="rId25"/>
    <p:sldId id="296" r:id="rId26"/>
    <p:sldId id="299" r:id="rId27"/>
    <p:sldId id="300" r:id="rId28"/>
    <p:sldId id="301" r:id="rId29"/>
    <p:sldId id="297" r:id="rId30"/>
    <p:sldId id="30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/>
              <a:pPr/>
              <a:t>11/26/18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eltzer@seltzerlawfirm.com" TargetMode="External"/><Relationship Id="rId2" Type="http://schemas.openxmlformats.org/officeDocument/2006/relationships/hyperlink" Target="mailto:joyce.smithey@smitheylaw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ltzerlawfirm.com/" TargetMode="External"/><Relationship Id="rId4" Type="http://schemas.openxmlformats.org/officeDocument/2006/relationships/hyperlink" Target="http://www.smitheylaw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CA69-355B-407E-8D1D-7BBEF756D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Sexual harassment in the me-too 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7A538-5E24-4475-8C72-73F5648F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Mela 14</a:t>
            </a:r>
            <a:r>
              <a:rPr lang="en-US" baseline="30000" dirty="0"/>
              <a:t>th</a:t>
            </a:r>
            <a:r>
              <a:rPr lang="en-US" dirty="0"/>
              <a:t> annual conference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43A4F-0824-4C43-BAD5-D1AB05BB2D66}"/>
              </a:ext>
            </a:extLst>
          </p:cNvPr>
          <p:cNvSpPr txBox="1"/>
          <p:nvPr/>
        </p:nvSpPr>
        <p:spPr>
          <a:xfrm>
            <a:off x="975345" y="3871609"/>
            <a:ext cx="9637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PRESENTERS:</a:t>
            </a:r>
          </a:p>
          <a:p>
            <a:r>
              <a:rPr lang="en-US" dirty="0"/>
              <a:t>Joyce E. Smithey, Esquire							Diane A. Seltzer Torre, Esquire</a:t>
            </a:r>
          </a:p>
          <a:p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joyce</a:t>
            </a:r>
            <a:r>
              <a:rPr lang="en-US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.smithey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@smitheylaw.com</a:t>
            </a:r>
            <a:r>
              <a:rPr lang="en-US" dirty="0">
                <a:solidFill>
                  <a:schemeClr val="accent3"/>
                </a:solidFill>
              </a:rPr>
              <a:t>						</a:t>
            </a: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dseltzer@seltzerlawfirm.com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www.SmitheyLaw.com</a:t>
            </a:r>
            <a:r>
              <a:rPr lang="en-US" dirty="0">
                <a:solidFill>
                  <a:schemeClr val="accent3"/>
                </a:solidFill>
              </a:rPr>
              <a:t>								</a:t>
            </a:r>
            <a:r>
              <a:rPr lang="en-US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www.seltzerlawfirm.com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706 Giddings Avenue, Suite 200						4800 Hampden Lane, Suite 200</a:t>
            </a:r>
          </a:p>
          <a:p>
            <a:r>
              <a:rPr lang="en-US" dirty="0"/>
              <a:t>Annapolis, MD  21401								Bethesda, MD  20814</a:t>
            </a:r>
          </a:p>
          <a:p>
            <a:r>
              <a:rPr lang="en-US" dirty="0"/>
              <a:t>410-919-2990										301-500-1500</a:t>
            </a:r>
          </a:p>
        </p:txBody>
      </p:sp>
    </p:spTree>
    <p:extLst>
      <p:ext uri="{BB962C8B-B14F-4D97-AF65-F5344CB8AC3E}">
        <p14:creationId xmlns:p14="http://schemas.microsoft.com/office/powerpoint/2010/main" val="46871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0003-4834-48EA-9F7B-4E329D63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5" y="104609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Possible preemption and effect of federal arbitration act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E1B8-1EB5-4DC1-AF03-566DEB4B55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875721"/>
            <a:ext cx="10394707" cy="2141055"/>
          </a:xfrm>
        </p:spPr>
        <p:txBody>
          <a:bodyPr/>
          <a:lstStyle/>
          <a:p>
            <a:r>
              <a:rPr lang="en-US" sz="2400" dirty="0"/>
              <a:t>If an employee agreement contains a mandatory arbitration clause covered by the faa, then may preempt the new maryland statute</a:t>
            </a:r>
          </a:p>
          <a:p>
            <a:r>
              <a:rPr lang="en-US" sz="2400" dirty="0"/>
              <a:t>If not preempted by faa, litigants face the prospect of parallel proceedings in different forums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3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B599A3-B3A6-417B-A41D-5F97BF16A128}"/>
              </a:ext>
            </a:extLst>
          </p:cNvPr>
          <p:cNvSpPr/>
          <p:nvPr/>
        </p:nvSpPr>
        <p:spPr>
          <a:xfrm>
            <a:off x="304800" y="833781"/>
            <a:ext cx="11118574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Likely prohibits jury waivers, statute of limitations restrictions, and limitations on remedies</a:t>
            </a:r>
          </a:p>
        </p:txBody>
      </p:sp>
    </p:spTree>
    <p:extLst>
      <p:ext uri="{BB962C8B-B14F-4D97-AF65-F5344CB8AC3E}">
        <p14:creationId xmlns:p14="http://schemas.microsoft.com/office/powerpoint/2010/main" val="190765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7B86-4E75-402E-9972-A5A81711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18" y="112507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2- Mandated surveys to Maryland Commission on </a:t>
            </a:r>
            <a:br>
              <a:rPr lang="en-US" dirty="0"/>
            </a:br>
            <a:r>
              <a:rPr lang="en-US" dirty="0"/>
              <a:t>Civil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29740-A6D7-4F76-BD75-E31AF22C76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374" y="2752312"/>
            <a:ext cx="10394707" cy="1852819"/>
          </a:xfrm>
        </p:spPr>
        <p:txBody>
          <a:bodyPr/>
          <a:lstStyle/>
          <a:p>
            <a:r>
              <a:rPr lang="en-US" sz="2400" dirty="0"/>
              <a:t>Applies to employers with 50 or more employees (employee not defined in act)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2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52E1F-E46D-41F7-A317-A425133EEDA9}"/>
              </a:ext>
            </a:extLst>
          </p:cNvPr>
          <p:cNvSpPr/>
          <p:nvPr/>
        </p:nvSpPr>
        <p:spPr>
          <a:xfrm>
            <a:off x="463825" y="1324360"/>
            <a:ext cx="11078817" cy="255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or before July 1, 2020, and on or before July 1, 2022, an employer shall submit a short survey to the MCCR</a:t>
            </a:r>
          </a:p>
        </p:txBody>
      </p:sp>
    </p:spTree>
    <p:extLst>
      <p:ext uri="{BB962C8B-B14F-4D97-AF65-F5344CB8AC3E}">
        <p14:creationId xmlns:p14="http://schemas.microsoft.com/office/powerpoint/2010/main" val="354055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4F36-30CF-43E3-B19A-D1E42646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Survey must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5C0B-FFEA-4F9D-8A80-E7AD6841DB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Number of settlements made by or on behalf of the employer after an allegation of sexual harassment by an employee</a:t>
            </a:r>
          </a:p>
          <a:p>
            <a:r>
              <a:rPr lang="en-US" sz="2400" dirty="0"/>
              <a:t>Number of times the employer has paid a settlement to resolve a sexual harassment allegation against the same employee over the past 10 years of employment; and</a:t>
            </a:r>
          </a:p>
          <a:p>
            <a:r>
              <a:rPr lang="en-US" sz="2400" dirty="0"/>
              <a:t>Number of settlements made after an allegation of sexual harassment that included a provision requiring both parties to keep the terms of the settlement confidential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3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E788-C816-4996-9941-9622271A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Why collect surveys?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B528-0EA6-46B9-9753-EB95FC3089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Track which companies are using money to settle sexual harassment claims</a:t>
            </a:r>
          </a:p>
          <a:p>
            <a:r>
              <a:rPr lang="en-US" sz="2400" dirty="0"/>
              <a:t>Not collecting total dollar amounts as opposed to proposed federal legislation</a:t>
            </a:r>
          </a:p>
          <a:p>
            <a:r>
              <a:rPr lang="en-US" sz="2400" dirty="0"/>
              <a:t>Not collecting information on length of time to resolve complaint unlike proposed federal legislation</a:t>
            </a:r>
          </a:p>
          <a:p>
            <a:r>
              <a:rPr lang="en-US" sz="2400" dirty="0"/>
              <a:t>Does not extend to contractors</a:t>
            </a:r>
          </a:p>
          <a:p>
            <a:r>
              <a:rPr lang="en-US" sz="2400" dirty="0"/>
              <a:t>Victims still remain anonymous- companies do not need to include their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ADF05A-E6AC-45D5-9233-96365C206C3A}"/>
              </a:ext>
            </a:extLst>
          </p:cNvPr>
          <p:cNvSpPr/>
          <p:nvPr/>
        </p:nvSpPr>
        <p:spPr>
          <a:xfrm>
            <a:off x="450575" y="1894452"/>
            <a:ext cx="10760764" cy="183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Survey will be submitted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electronically</a:t>
            </a:r>
          </a:p>
        </p:txBody>
      </p:sp>
    </p:spTree>
    <p:extLst>
      <p:ext uri="{BB962C8B-B14F-4D97-AF65-F5344CB8AC3E}">
        <p14:creationId xmlns:p14="http://schemas.microsoft.com/office/powerpoint/2010/main" val="203109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859F1-0471-4A1B-8C51-8930CCC13E4F}"/>
              </a:ext>
            </a:extLst>
          </p:cNvPr>
          <p:cNvSpPr/>
          <p:nvPr/>
        </p:nvSpPr>
        <p:spPr>
          <a:xfrm>
            <a:off x="251792" y="1045816"/>
            <a:ext cx="11105321" cy="340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Survey will include space for employer to report whether it took personnel action against the employee who was the subject of a settlement.</a:t>
            </a:r>
          </a:p>
        </p:txBody>
      </p:sp>
    </p:spTree>
    <p:extLst>
      <p:ext uri="{BB962C8B-B14F-4D97-AF65-F5344CB8AC3E}">
        <p14:creationId xmlns:p14="http://schemas.microsoft.com/office/powerpoint/2010/main" val="385133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7B61-71A4-45DD-A64B-CCCB55A4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MCCR’s obligation to publish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33AF-4840-472C-B94B-FA7E1FB476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/>
          <a:lstStyle/>
          <a:p>
            <a:r>
              <a:rPr lang="en-US" sz="2400" dirty="0"/>
              <a:t>Must post aggregate number of responses from employers for each item</a:t>
            </a:r>
          </a:p>
          <a:p>
            <a:r>
              <a:rPr lang="en-US" sz="2400" dirty="0"/>
              <a:t>Public inspection of employer responses</a:t>
            </a:r>
          </a:p>
          <a:p>
            <a:r>
              <a:rPr lang="en-US" sz="2400" dirty="0"/>
              <a:t>Must retain for public inspection on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9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6458-B033-4658-B569-D5C01C76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will MCCR do with the surveys?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52087-0B4E-46D9-9A34-F176F52553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On or before December 15, 2020, and on or before December 15, 2022, MCCR will review a random selection of surveys and create an executive summary of those surveys</a:t>
            </a:r>
          </a:p>
          <a:p>
            <a:r>
              <a:rPr lang="en-US" sz="2400" dirty="0"/>
              <a:t>Executive summary will not include identifying information of employers</a:t>
            </a:r>
          </a:p>
          <a:p>
            <a:r>
              <a:rPr lang="en-US" sz="2400" dirty="0"/>
              <a:t>Summary is submitted to governor and the Senate Finance Committee and the House Economic Matters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0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AC8B-DC82-4D2C-BDBB-54357EA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Disclosing Sexual Harassment in the Workplace Act of 2018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7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549B-6CEA-4508-AFA5-9458AB64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Limited duration of Section 2 of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3CEE-70D1-41BB-B0F2-BC31FAF2E5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783" y="2024269"/>
            <a:ext cx="10394707" cy="1945585"/>
          </a:xfrm>
        </p:spPr>
        <p:txBody>
          <a:bodyPr/>
          <a:lstStyle/>
          <a:p>
            <a:r>
              <a:rPr lang="en-US" sz="2400" dirty="0"/>
              <a:t>Effective for a period of 4 years and 9 months</a:t>
            </a:r>
          </a:p>
          <a:p>
            <a:r>
              <a:rPr lang="en-US" sz="2400" dirty="0"/>
              <a:t>Section 2 abrogated as of June 30,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4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AC8B-DC82-4D2C-BDBB-54357EA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TAX CUTS AND JOBS ACT of 2017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0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AC8B-DC82-4D2C-BDBB-54357EA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CA369-E307-B140-B3E4-43D22DBF9EC0}"/>
              </a:ext>
            </a:extLst>
          </p:cNvPr>
          <p:cNvSpPr/>
          <p:nvPr/>
        </p:nvSpPr>
        <p:spPr>
          <a:xfrm>
            <a:off x="685801" y="126460"/>
            <a:ext cx="9951396" cy="54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13307 of Tax Cuts and Jobs Act: “Denial of Deductions for Settlements Subject to Nondisclosure Agreements Paid in Connection with Sexual Harassment or Sexual Abuse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Nicknames: “the Weinstein tax”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“#MeToo tax”</a:t>
            </a:r>
          </a:p>
        </p:txBody>
      </p:sp>
    </p:spTree>
    <p:extLst>
      <p:ext uri="{BB962C8B-B14F-4D97-AF65-F5344CB8AC3E}">
        <p14:creationId xmlns:p14="http://schemas.microsoft.com/office/powerpoint/2010/main" val="209165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AC8B-DC82-4D2C-BDBB-54357EA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CA369-E307-B140-B3E4-43D22DBF9EC0}"/>
              </a:ext>
            </a:extLst>
          </p:cNvPr>
          <p:cNvSpPr/>
          <p:nvPr/>
        </p:nvSpPr>
        <p:spPr>
          <a:xfrm>
            <a:off x="685801" y="126460"/>
            <a:ext cx="9951396" cy="530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Section 162(q) of Internal Revenue Code:  26 U.S.C. §162(q)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PAYMENTS RELATED TO SEXUAL HARASSMENT AND SEXUAL ABUSE – No deduction shall be allowed under this chapter for –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any settlement or payment related to sexual harassment or sexual abuse if such settlement or payment is subject to a nondisclosure agreement; or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attorney’s fees related to such a settlement or payment</a:t>
            </a:r>
          </a:p>
        </p:txBody>
      </p:sp>
    </p:spTree>
    <p:extLst>
      <p:ext uri="{BB962C8B-B14F-4D97-AF65-F5344CB8AC3E}">
        <p14:creationId xmlns:p14="http://schemas.microsoft.com/office/powerpoint/2010/main" val="269293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AC8B-DC82-4D2C-BDBB-54357EA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CA369-E307-B140-B3E4-43D22DBF9EC0}"/>
              </a:ext>
            </a:extLst>
          </p:cNvPr>
          <p:cNvSpPr/>
          <p:nvPr/>
        </p:nvSpPr>
        <p:spPr>
          <a:xfrm>
            <a:off x="1138135" y="126460"/>
            <a:ext cx="9499061" cy="361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000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000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000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6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Date:  For amounts paid or incurred after December 22, 2017</a:t>
            </a:r>
          </a:p>
        </p:txBody>
      </p:sp>
    </p:spTree>
    <p:extLst>
      <p:ext uri="{BB962C8B-B14F-4D97-AF65-F5344CB8AC3E}">
        <p14:creationId xmlns:p14="http://schemas.microsoft.com/office/powerpoint/2010/main" val="301068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9A6D-871A-44F8-BCF9-138F39B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10452369" cy="97763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PRACTICAL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6A66-66DC-440F-AE66-C605B04661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927" y="2130357"/>
            <a:ext cx="10252955" cy="2636196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3000" dirty="0"/>
              <a:t>RELATED TO Sexual harassment OR SEXUAL ABUSE” not defined in act </a:t>
            </a:r>
          </a:p>
          <a:p>
            <a:r>
              <a:rPr lang="en-US" sz="3000" dirty="0"/>
              <a:t>“NONDISCLOSURE AGREEMENT” NOT DEFINED IN ACT</a:t>
            </a:r>
          </a:p>
          <a:p>
            <a:r>
              <a:rPr lang="en-US" sz="3000" dirty="0"/>
              <a:t> NO REGULATIONS OR INTERPRETIVE GUIDANCE HAVE BEEN ISSUED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47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9A6D-871A-44F8-BCF9-138F39B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10452369" cy="97763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PRACTICAL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6A66-66DC-440F-AE66-C605B04661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927" y="2130357"/>
            <a:ext cx="10252955" cy="263619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What IF EMPLOYEE HAS MULTIPLE CLAIMS tHAT ARE BEING SETTLED?</a:t>
            </a:r>
          </a:p>
          <a:p>
            <a:r>
              <a:rPr lang="en-US" sz="3000" dirty="0"/>
              <a:t>ALLOCATION OF PAYMENTS IN SETTLEMENT AGREEMENTS WHEN THERE ARE MULTIPLE CLAIMS</a:t>
            </a:r>
          </a:p>
          <a:p>
            <a:r>
              <a:rPr lang="en-US" sz="3000" dirty="0"/>
              <a:t>NONDISCLOSURE AGREEMENT PERMISSIBLE AS TO OTHER CLAIMS AND PAYMENTS?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8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9A6D-871A-44F8-BCF9-138F39B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10452369" cy="97763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PRACTICAL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6A66-66DC-440F-AE66-C605B04661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197" y="1400782"/>
            <a:ext cx="10369686" cy="3745149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/>
              <a:t>What IF EMPLOYEE WANTS CONFIDENTIALITY? </a:t>
            </a:r>
          </a:p>
          <a:p>
            <a:r>
              <a:rPr lang="en-US" sz="4500" dirty="0"/>
              <a:t>IF THE PROVISION THAT STATES “UNDER THIS CHAPTER” IS INTERPRETED TO MEAN ALL OF CHAPTER 1 OF THE TAX CODE, IT WOULD APPLY TO BUSINESS ENTITES </a:t>
            </a:r>
            <a:r>
              <a:rPr lang="en-US" sz="4500" u="sng" dirty="0"/>
              <a:t>AND</a:t>
            </a:r>
            <a:r>
              <a:rPr lang="en-US" sz="4500" dirty="0"/>
              <a:t> INDIVIDUALS AND THUS PRECLUDE DEDUCTIBILITY FOR NOT ONLY THE EMPLOYER, BUT ALSO THE EMPLOYEE.  THE PROVISION DOES NOT EXPLICITLY REFER ONLY TO PAYOR’S ATTORNEYS FEES.</a:t>
            </a:r>
          </a:p>
          <a:p>
            <a:r>
              <a:rPr lang="en-US" sz="4500" dirty="0"/>
              <a:t>WILL THIS DETER EMPLOYEES FROM MAKING CLAIMS?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5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9A6D-871A-44F8-BCF9-138F39B5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10452369" cy="97763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PRACTICAL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6A66-66DC-440F-AE66-C605B04661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745" y="1906621"/>
            <a:ext cx="10282137" cy="2859932"/>
          </a:xfrm>
        </p:spPr>
        <p:txBody>
          <a:bodyPr>
            <a:normAutofit/>
          </a:bodyPr>
          <a:lstStyle/>
          <a:p>
            <a:r>
              <a:rPr lang="en-US" sz="3000" dirty="0"/>
              <a:t>What IF EMPLOYER PREFERS CONFIDENTIALITY OVER THE TAX DEDUCTION? </a:t>
            </a:r>
          </a:p>
          <a:p>
            <a:r>
              <a:rPr lang="en-US" sz="3000" dirty="0"/>
              <a:t>WHAT IF ONE PARTY PREFERS CONFIDENTIALITY BUT THE OTHER PREFERS THE TAX DEDUCTION?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4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AC8B-DC82-4D2C-BDBB-54357EA1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663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PROPOSED LEGISLATION: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ENDING FORCED ARBITRATION OF SEXUAL HARASSMENT ACT OF 2017</a:t>
            </a:r>
            <a:br>
              <a:rPr lang="en-US" sz="48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7F7A1C-2A9C-F44E-9E5A-98FD53130D06}"/>
              </a:ext>
            </a:extLst>
          </p:cNvPr>
          <p:cNvSpPr/>
          <p:nvPr/>
        </p:nvSpPr>
        <p:spPr>
          <a:xfrm>
            <a:off x="685801" y="2412461"/>
            <a:ext cx="102967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S. 2203:  INTRODUCED DECEMBER 6, 2017 BY KIRSTEN GILLIBRAND (D-NY)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LATEST ACTION: READ TWICE AND REFERRED TO COMMITTEE ON HEALTH, EDUCATION, LABOR AND PENSIONS ON DECEMBER 6, 2017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NO PREDISPUTE ARBITRATION AGREEMENT FOR SEX DISCRIMINATION DISPUTES IS VALID OR ENFORCEABLE</a:t>
            </a:r>
          </a:p>
        </p:txBody>
      </p:sp>
    </p:spTree>
    <p:extLst>
      <p:ext uri="{BB962C8B-B14F-4D97-AF65-F5344CB8AC3E}">
        <p14:creationId xmlns:p14="http://schemas.microsoft.com/office/powerpoint/2010/main" val="12019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DF0B09-81FA-49CE-B506-2D1E5D3DC272}"/>
              </a:ext>
            </a:extLst>
          </p:cNvPr>
          <p:cNvSpPr/>
          <p:nvPr/>
        </p:nvSpPr>
        <p:spPr>
          <a:xfrm>
            <a:off x="237793" y="1376825"/>
            <a:ext cx="10926076" cy="281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Adds Section 3-715 of the Labor and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Employment Article, effective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October 1, 2018</a:t>
            </a:r>
          </a:p>
        </p:txBody>
      </p:sp>
    </p:spTree>
    <p:extLst>
      <p:ext uri="{BB962C8B-B14F-4D97-AF65-F5344CB8AC3E}">
        <p14:creationId xmlns:p14="http://schemas.microsoft.com/office/powerpoint/2010/main" val="2627020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AC8B-DC82-4D2C-BDBB-54357EA1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663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PROPOSED LEGISLATION: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ENDING SECRECY ABOUT WORKPLACE </a:t>
            </a:r>
            <a:br>
              <a:rPr lang="en-US" sz="4800" dirty="0"/>
            </a:br>
            <a:r>
              <a:rPr lang="en-US" sz="4800" dirty="0"/>
              <a:t>SEXUAL HARASSMENT ACT</a:t>
            </a:r>
            <a:br>
              <a:rPr lang="en-US" sz="48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7F7A1C-2A9C-F44E-9E5A-98FD53130D06}"/>
              </a:ext>
            </a:extLst>
          </p:cNvPr>
          <p:cNvSpPr/>
          <p:nvPr/>
        </p:nvSpPr>
        <p:spPr>
          <a:xfrm>
            <a:off x="685801" y="2412461"/>
            <a:ext cx="102967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H.R. 4729:  INTRODUCED DECEMBER 21, 2017 BY CAROLYN MALONEY (D-NY-12)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LATEST ACTION: REFERRED TO HOUSE COMMITTEE ON EDUCATION AND THE WORKFORCE ON DECEMBER 21, 2017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WOULD REQUIRE ANNUAL REPORTING BY EMPLOYERS TO EEOC OF THE NUMBER OF SETTLEMENTS OF SEX DISCRIMINATION CLAIMS (INCLUDING VERBAL AND PHYSICAL SEXUAL HARASSMENT)</a:t>
            </a:r>
          </a:p>
        </p:txBody>
      </p:sp>
    </p:spTree>
    <p:extLst>
      <p:ext uri="{BB962C8B-B14F-4D97-AF65-F5344CB8AC3E}">
        <p14:creationId xmlns:p14="http://schemas.microsoft.com/office/powerpoint/2010/main" val="345722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9A6D-871A-44F8-BCF9-138F39B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May not waive any substantive or procedural right or remedy to a claim that accrues in the future of sexual harassment or related retaliation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6A66-66DC-440F-AE66-C605B04661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2269581"/>
            <a:ext cx="10394707" cy="2750655"/>
          </a:xfrm>
        </p:spPr>
        <p:txBody>
          <a:bodyPr/>
          <a:lstStyle/>
          <a:p>
            <a:r>
              <a:rPr lang="en-US" sz="2400" dirty="0"/>
              <a:t>Ends mandatory arbitration in sexual harassment cases</a:t>
            </a:r>
          </a:p>
          <a:p>
            <a:r>
              <a:rPr lang="en-US" sz="2400" dirty="0"/>
              <a:t>Employers cannot require employees to stipulate to private arbitration</a:t>
            </a:r>
          </a:p>
          <a:p>
            <a:r>
              <a:rPr lang="en-US" sz="2400" dirty="0"/>
              <a:t>Must allow employees to make claims publicly in court</a:t>
            </a:r>
          </a:p>
          <a:p>
            <a:r>
              <a:rPr lang="en-US" sz="2400" dirty="0"/>
              <a:t>Sexual harassment not defined in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2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6201-ADD5-4C60-AE5A-88421BE2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end mandatory arbitration for sexual harassment claims?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F4D9-243C-448D-9A4B-3112DBB81C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In response to “Me Too” movement	</a:t>
            </a:r>
          </a:p>
          <a:p>
            <a:r>
              <a:rPr lang="en-US" sz="2400" dirty="0"/>
              <a:t>Allows public to learn about harassment complaints to end culture of silence</a:t>
            </a:r>
          </a:p>
          <a:p>
            <a:r>
              <a:rPr lang="en-US" sz="2400" dirty="0"/>
              <a:t>Less protection for serial violators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1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A9FE-9C5A-4C2A-9A96-DAE68614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Is this retroactive?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0B4F-C6D8-4C59-91EF-C93374F22C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2114550"/>
          </a:xfrm>
        </p:spPr>
        <p:txBody>
          <a:bodyPr>
            <a:normAutofit/>
          </a:bodyPr>
          <a:lstStyle/>
          <a:p>
            <a:r>
              <a:rPr lang="en-US" sz="2400" dirty="0"/>
              <a:t>Will apply to any employment contract, policy or agreement executed, extended or renewed on or after October 1, 2018</a:t>
            </a:r>
          </a:p>
          <a:p>
            <a:r>
              <a:rPr lang="en-US" sz="2400" dirty="0"/>
              <a:t>What about at-will employee agreements that were entered into prior to october 1, 2018?</a:t>
            </a:r>
          </a:p>
        </p:txBody>
      </p:sp>
    </p:spTree>
    <p:extLst>
      <p:ext uri="{BB962C8B-B14F-4D97-AF65-F5344CB8AC3E}">
        <p14:creationId xmlns:p14="http://schemas.microsoft.com/office/powerpoint/2010/main" val="389350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0003-4834-48EA-9F7B-4E329D63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5" y="104609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No adverse actions against employees for </a:t>
            </a:r>
            <a:br>
              <a:rPr lang="en-US" sz="3600" dirty="0"/>
            </a:br>
            <a:r>
              <a:rPr lang="en-US" sz="3600" dirty="0"/>
              <a:t>refusing to enter into agreement to </a:t>
            </a:r>
            <a:br>
              <a:rPr lang="en-US" sz="3600" dirty="0"/>
            </a:br>
            <a:r>
              <a:rPr lang="en-US" sz="3600" dirty="0"/>
              <a:t>arbitrate harassment claims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E1B8-1EB5-4DC1-AF03-566DEB4B55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875721"/>
            <a:ext cx="10394707" cy="2141055"/>
          </a:xfrm>
        </p:spPr>
        <p:txBody>
          <a:bodyPr/>
          <a:lstStyle/>
          <a:p>
            <a:r>
              <a:rPr lang="en-US" sz="2400" dirty="0"/>
              <a:t>Adverse actions include discharge, suspension, demotion, discrimination in terms of employment or any other retaliatory act</a:t>
            </a:r>
          </a:p>
          <a:p>
            <a:r>
              <a:rPr lang="en-US" sz="2400" dirty="0"/>
              <a:t>Amended NOT to include failure to hire - does not cover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3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676EBB-2C81-416D-A7C0-AC6C599A794B}"/>
              </a:ext>
            </a:extLst>
          </p:cNvPr>
          <p:cNvSpPr/>
          <p:nvPr/>
        </p:nvSpPr>
        <p:spPr>
          <a:xfrm>
            <a:off x="265044" y="1032563"/>
            <a:ext cx="11092069" cy="340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Retaliation - change to the terms or conditions of employment that would dissuade a reasonable employee from making a complaint</a:t>
            </a:r>
          </a:p>
        </p:txBody>
      </p:sp>
    </p:spTree>
    <p:extLst>
      <p:ext uri="{BB962C8B-B14F-4D97-AF65-F5344CB8AC3E}">
        <p14:creationId xmlns:p14="http://schemas.microsoft.com/office/powerpoint/2010/main" val="317022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B599A3-B3A6-417B-A41D-5F97BF16A128}"/>
              </a:ext>
            </a:extLst>
          </p:cNvPr>
          <p:cNvSpPr/>
          <p:nvPr/>
        </p:nvSpPr>
        <p:spPr>
          <a:xfrm>
            <a:off x="304800" y="833781"/>
            <a:ext cx="11118574" cy="340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Employers attempting to enforce or enforcing any violative arbitration provision SHALL be liable for employee’s reasonable attorney’s fees and costs</a:t>
            </a:r>
          </a:p>
        </p:txBody>
      </p:sp>
    </p:spTree>
    <p:extLst>
      <p:ext uri="{BB962C8B-B14F-4D97-AF65-F5344CB8AC3E}">
        <p14:creationId xmlns:p14="http://schemas.microsoft.com/office/powerpoint/2010/main" val="1907659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4195</TotalTime>
  <Words>1045</Words>
  <Application>Microsoft Macintosh PowerPoint</Application>
  <PresentationFormat>Widescreen</PresentationFormat>
  <Paragraphs>103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Impact</vt:lpstr>
      <vt:lpstr>Main Event</vt:lpstr>
      <vt:lpstr>Sexual harassment in the me-too era</vt:lpstr>
      <vt:lpstr>Disclosing Sexual Harassment in the Workplace Act of 2018 </vt:lpstr>
      <vt:lpstr>PowerPoint Presentation</vt:lpstr>
      <vt:lpstr>May not waive any substantive or procedural right or remedy to a claim that accrues in the future of sexual harassment or related retaliation</vt:lpstr>
      <vt:lpstr>Why end mandatory arbitration for sexual harassment claims?</vt:lpstr>
      <vt:lpstr>Is this retroactive?</vt:lpstr>
      <vt:lpstr>No adverse actions against employees for  refusing to enter into agreement to  arbitrate harassment claims </vt:lpstr>
      <vt:lpstr>PowerPoint Presentation</vt:lpstr>
      <vt:lpstr>PowerPoint Presentation</vt:lpstr>
      <vt:lpstr>Possible preemption and effect of federal arbitration act </vt:lpstr>
      <vt:lpstr>PowerPoint Presentation</vt:lpstr>
      <vt:lpstr>Section 2- Mandated surveys to Maryland Commission on  Civil Rights</vt:lpstr>
      <vt:lpstr>PowerPoint Presentation</vt:lpstr>
      <vt:lpstr>Survey must include:</vt:lpstr>
      <vt:lpstr>Why collect surveys?</vt:lpstr>
      <vt:lpstr>PowerPoint Presentation</vt:lpstr>
      <vt:lpstr>PowerPoint Presentation</vt:lpstr>
      <vt:lpstr>MCCR’s obligation to publish results</vt:lpstr>
      <vt:lpstr>What will MCCR do with the surveys?</vt:lpstr>
      <vt:lpstr>Limited duration of Section 2 of Act</vt:lpstr>
      <vt:lpstr>TAX CUTS AND JOBS ACT of 2017 </vt:lpstr>
      <vt:lpstr> </vt:lpstr>
      <vt:lpstr> </vt:lpstr>
      <vt:lpstr> </vt:lpstr>
      <vt:lpstr>PRACTICAL CONCERNS</vt:lpstr>
      <vt:lpstr>PRACTICAL CONCERNS</vt:lpstr>
      <vt:lpstr>PRACTICAL CONCERNS</vt:lpstr>
      <vt:lpstr>PRACTICAL CONCERNS</vt:lpstr>
      <vt:lpstr>PROPOSED LEGISLATION:  ENDING FORCED ARBITRATION OF SEXUAL HARASSMENT ACT OF 2017  </vt:lpstr>
      <vt:lpstr>PROPOSED LEGISLATION:  ENDING SECRECY ABOUT WORKPLACE  SEXUAL HARASSMENT ACT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legislative updates</dc:title>
  <dc:creator>Sally Dworak-Fisher (dworak-fishers@publicjustice.org)</dc:creator>
  <cp:lastModifiedBy>Diane Seltzer</cp:lastModifiedBy>
  <cp:revision>63</cp:revision>
  <dcterms:created xsi:type="dcterms:W3CDTF">2018-11-17T17:55:29Z</dcterms:created>
  <dcterms:modified xsi:type="dcterms:W3CDTF">2018-11-26T22:09:37Z</dcterms:modified>
</cp:coreProperties>
</file>